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3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8" r:id="rId10"/>
    <p:sldId id="269" r:id="rId11"/>
    <p:sldId id="270" r:id="rId12"/>
    <p:sldId id="271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B38E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8"/>
    <p:restoredTop sz="94737"/>
  </p:normalViewPr>
  <p:slideViewPr>
    <p:cSldViewPr>
      <p:cViewPr>
        <p:scale>
          <a:sx n="80" d="100"/>
          <a:sy n="80" d="100"/>
        </p:scale>
        <p:origin x="1641" y="19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68AD9-843E-44D0-A4CE-D767A8C54071}" type="datetimeFigureOut">
              <a:rPr lang="es-MX" smtClean="0"/>
              <a:pPr/>
              <a:t>12/07/2019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9B5F39-221A-4543-9DFB-AE39B35278DE}" type="slidenum">
              <a:rPr lang="es-MX" smtClean="0"/>
              <a:pPr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257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9B5F39-221A-4543-9DFB-AE39B35278DE}" type="slidenum">
              <a:rPr lang="es-MX" smtClean="0"/>
              <a:pPr/>
              <a:t>1</a:t>
            </a:fld>
            <a:endParaRPr lang="es-MX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64767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225597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5064709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4336118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929365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6901724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7394613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042015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033251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56332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9B5F39-221A-4543-9DFB-AE39B35278DE}" type="slidenum">
              <a:rPr lang="es-MX" smtClean="0"/>
              <a:pPr/>
              <a:t>2</a:t>
            </a:fld>
            <a:endParaRPr lang="es-MX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706967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677685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0923842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43200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02270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11586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4990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80544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174660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713082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9B5F39-221A-4543-9DFB-AE39B35278DE}" type="slidenum">
              <a:rPr kumimoji="0" lang="es-MX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25871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765124-2BB0-8F4A-BD0A-B76A8E4A3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A3DC25-5F42-1D43-AEF9-266317084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8E101F-0A15-8748-BE4B-7807B6905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9A10C-48B6-4F75-BBEA-6BC5144EDE3A}" type="datetimeFigureOut">
              <a:rPr lang="es-MX" smtClean="0"/>
              <a:t>12/07/2019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3455C2-84DE-F140-A08E-0C20F953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19BADC-2262-8D44-9BAA-863F2B32D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6BCC7-B2EE-4DB1-9E8A-2E1849E2EC3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82027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9C332F-60C6-734C-BAE8-55117215D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582EB8D-EFCD-0C44-810F-C6D1553D1E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2E9D35-F2A7-B347-B1AA-CA7B9AA96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9A10C-48B6-4F75-BBEA-6BC5144EDE3A}" type="datetimeFigureOut">
              <a:rPr lang="es-MX" smtClean="0"/>
              <a:t>12/07/2019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EB8494-29CC-7341-B52A-1B190F774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87C010-4305-E64F-972B-E216F5531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6BCC7-B2EE-4DB1-9E8A-2E1849E2EC3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4146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C7293F2-7FF7-1645-9C9F-C69FD95786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10DD76F-03D4-5C44-B13A-F55FC47130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9441E2-1937-C647-BB35-4CE2B3230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9A10C-48B6-4F75-BBEA-6BC5144EDE3A}" type="datetimeFigureOut">
              <a:rPr lang="es-MX" smtClean="0"/>
              <a:t>12/07/2019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4CC4B77-46CE-CC43-911F-1F620E6C3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6FCF45-3BA0-7C43-AF6B-6ECDF324F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6BCC7-B2EE-4DB1-9E8A-2E1849E2EC3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3212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5293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CE92D1-D1DA-504B-9D39-89F05315C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07E436-5177-C24F-AE29-588CB19D1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3F6160-A456-D341-A6F3-29F3F2FDD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9A10C-48B6-4F75-BBEA-6BC5144EDE3A}" type="datetimeFigureOut">
              <a:rPr lang="es-MX" smtClean="0"/>
              <a:t>12/07/2019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34500D-E0B3-6649-8EC1-19D6FB275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906243-0205-EC47-A0EF-C37B5A48F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6BCC7-B2EE-4DB1-9E8A-2E1849E2EC3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42966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3E6C8C-B0EB-E24F-8CB6-C21BE0441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9A9579-E470-464E-9464-D48FA6D5B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94BD1E-0F08-C946-B222-DA9AEC2A2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9A10C-48B6-4F75-BBEA-6BC5144EDE3A}" type="datetimeFigureOut">
              <a:rPr lang="es-MX" smtClean="0"/>
              <a:t>12/07/2019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F83174-C396-B84D-93A8-E3531067A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5BED39-F21E-1B47-98D9-561B4D21E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6BCC7-B2EE-4DB1-9E8A-2E1849E2EC3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50602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A1F08-1188-6041-A0B0-6573A8F19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F58B7A-CEEF-2741-A67F-6E7D09195F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A0EB03F-046D-D844-98EE-F3AB2F5240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C7F7A3D-5292-A74C-ADA1-8CF24C90E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9A10C-48B6-4F75-BBEA-6BC5144EDE3A}" type="datetimeFigureOut">
              <a:rPr lang="es-MX" smtClean="0"/>
              <a:t>12/07/2019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333D30B-D320-D84E-872D-065206898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496B75-C1AA-9749-82A8-C5466D30D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6BCC7-B2EE-4DB1-9E8A-2E1849E2EC3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51620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FE521E-8CC5-3442-B70E-3CA6C6B65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A3DC0F-9FE1-4344-8F36-9C09EF0E3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2A87437-5597-8B46-905C-7EA9DF3CE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A88CFB2-9A57-5F46-B4B0-82226D1A60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8FE2D06-AAF4-6748-AF81-5FB0B026BF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7921F79-E2FD-E14F-8289-8536D7E2D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9A10C-48B6-4F75-BBEA-6BC5144EDE3A}" type="datetimeFigureOut">
              <a:rPr lang="es-MX" smtClean="0"/>
              <a:t>12/07/2019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E6CFDAD-A534-5B44-95CD-D8D6D88B1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35D0ACD-AABA-4845-A6F8-A17B208A0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6BCC7-B2EE-4DB1-9E8A-2E1849E2EC3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69108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AB3761-16B5-1549-88DF-72F8FDEE4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96753"/>
            <a:ext cx="7886700" cy="864096"/>
          </a:xfrm>
        </p:spPr>
        <p:txBody>
          <a:bodyPr anchor="t">
            <a:normAutofit/>
          </a:bodyPr>
          <a:lstStyle>
            <a:lvl1pPr algn="ctr">
              <a:defRPr sz="2000" b="1" i="0">
                <a:solidFill>
                  <a:schemeClr val="accent1"/>
                </a:solidFill>
                <a:latin typeface="Montserrat SemiBold" pitchFamily="2" charset="77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BA0C7B0-59BF-4F44-B075-2E212558A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solidFill>
                  <a:srgbClr val="B38E5D"/>
                </a:solidFill>
                <a:latin typeface="Montserrat SemiBold" pitchFamily="2" charset="77"/>
              </a:defRPr>
            </a:lvl1pPr>
          </a:lstStyle>
          <a:p>
            <a:fld id="{0EF9A10C-48B6-4F75-BBEA-6BC5144EDE3A}" type="datetimeFigureOut">
              <a:rPr lang="es-MX" smtClean="0"/>
              <a:pPr/>
              <a:t>12/07/2019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5DA18E6-F001-1C47-AC92-28214A938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solidFill>
                  <a:srgbClr val="B38E5D"/>
                </a:solidFill>
                <a:latin typeface="Montserrat SemiBold" pitchFamily="2" charset="77"/>
              </a:defRPr>
            </a:lvl1pPr>
          </a:lstStyle>
          <a:p>
            <a:endParaRPr lang="es-MX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A11CD98-E135-5445-B3F3-0393DA98A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solidFill>
                  <a:srgbClr val="B38E5D"/>
                </a:solidFill>
                <a:latin typeface="Montserrat SemiBold" pitchFamily="2" charset="77"/>
              </a:defRPr>
            </a:lvl1pPr>
          </a:lstStyle>
          <a:p>
            <a:fld id="{A496BCC7-B2EE-4DB1-9E8A-2E1849E2EC3F}" type="slidenum">
              <a:rPr lang="es-MX" smtClean="0"/>
              <a:pPr/>
              <a:t>‹#›</a:t>
            </a:fld>
            <a:endParaRPr lang="es-MX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404747C9-49B4-CA48-99D1-121B585603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8650" y="2132856"/>
            <a:ext cx="7886700" cy="4104456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rgbClr val="595959"/>
                </a:solidFill>
                <a:latin typeface="Montserrat" pitchFamily="2" charset="77"/>
              </a:defRPr>
            </a:lvl1pPr>
          </a:lstStyle>
          <a:p>
            <a:r>
              <a:rPr lang="es-ES" dirty="0"/>
              <a:t>Editar los estilos de texto del patrón
Segundo nivel
Tercer nivel
Cuarto nivel
Quinto nivel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08048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D77B373-2355-2944-A7ED-E96BE6714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9A10C-48B6-4F75-BBEA-6BC5144EDE3A}" type="datetimeFigureOut">
              <a:rPr lang="es-MX" smtClean="0"/>
              <a:t>12/07/2019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A6958C1-1E01-474B-B0D6-60156DF55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04F484F-2815-E643-8DBA-B9D11AAB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6BCC7-B2EE-4DB1-9E8A-2E1849E2EC3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587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18691-16E6-804E-8B22-81EFEA74A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D414E5-0B75-2C44-8F0B-CB6195D63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A280008-0E98-4D4D-87EE-6160E8F54D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CAA977-D814-FA40-92D7-7855B08DB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9A10C-48B6-4F75-BBEA-6BC5144EDE3A}" type="datetimeFigureOut">
              <a:rPr lang="es-MX" smtClean="0"/>
              <a:t>12/07/2019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2EBAA1F-34E0-BA42-BA6D-A0C0DFAD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C376699-698B-464A-82C5-258F022A1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6BCC7-B2EE-4DB1-9E8A-2E1849E2EC3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38192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7EDDC0-9057-6845-8BEE-5C8BE25D1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917D71-D404-C24C-B1C0-C6C44A247A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7029A0C-F702-074D-B66F-27DFA9D80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68B8441-9F3D-9D4A-B183-67CFDF88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9A10C-48B6-4F75-BBEA-6BC5144EDE3A}" type="datetimeFigureOut">
              <a:rPr lang="es-MX" smtClean="0"/>
              <a:t>12/07/2019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62DD33D-B905-B84A-9E4B-892473D02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60E1CF3-E690-CA4E-877F-7958512C8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6BCC7-B2EE-4DB1-9E8A-2E1849E2EC3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93360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E4941B3-6520-1149-B45E-163288F06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C2CF59-BAD9-0442-BBC3-D117038CF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4C4045-92FF-884D-9E86-25821DD699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9A10C-48B6-4F75-BBEA-6BC5144EDE3A}" type="datetimeFigureOut">
              <a:rPr lang="es-MX" smtClean="0"/>
              <a:t>12/07/2019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87028E-8AEB-4049-90E4-C39A1D1F9E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58DC0A-F0CF-3849-AF86-9EEB9D2444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6BCC7-B2EE-4DB1-9E8A-2E1849E2EC3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23453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hyperlink" Target="https://www.planet.com/pulse/planets-new-usable-data-masks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hyperlink" Target="https://forum.step.esa.int/t/how-to-export-the-cloud-mask-of-sentinel2/3567/5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meetingorganizer.copernicus.org/EGU2019/EGU2019-16696.pdf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lpdaac.usgs.gov/documents/103/MOD13_User_Guide_V6.pdf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lpdaac.usgs.gov/documents/103/MOD13_User_Guide_V6.pdf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lpdaac.usgs.gov/documents/103/MOD13_User_Guide_V6.pdf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rse.2009.10.014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rse.2011.01.002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804238"/>
            <a:ext cx="9144000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Introducción al manejo de calidad de datos</a:t>
            </a:r>
          </a:p>
          <a:p>
            <a:pPr algn="ctr"/>
            <a:endParaRPr lang="es-MX" sz="4000" dirty="0"/>
          </a:p>
          <a:p>
            <a:endParaRPr lang="es-MX" dirty="0"/>
          </a:p>
          <a:p>
            <a:pPr algn="ctr"/>
            <a:r>
              <a:rPr lang="es-MX" sz="2400" dirty="0"/>
              <a:t>Gerardo López Saldaña</a:t>
            </a:r>
            <a:endParaRPr lang="en-GB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60EEB4E-4B6D-FF44-A4B4-E4D9456104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2800" dirty="0"/>
              <a:t>Mapas de estado (status </a:t>
            </a:r>
            <a:r>
              <a:rPr lang="es-MX" sz="2800" dirty="0" err="1"/>
              <a:t>maps</a:t>
            </a:r>
            <a:r>
              <a:rPr lang="es-MX" sz="2800" dirty="0"/>
              <a:t>)</a:t>
            </a:r>
          </a:p>
          <a:p>
            <a:pPr marL="971550" lvl="1" indent="-457200" algn="just"/>
            <a:r>
              <a:rPr lang="es-MX" sz="3000" dirty="0"/>
              <a:t>Cada pixel contiene un valor numérico que se puede asociar a dos o mas variables</a:t>
            </a:r>
            <a:endParaRPr lang="es-MX" sz="2700" dirty="0"/>
          </a:p>
          <a:p>
            <a:pPr marL="971550" lvl="1" indent="-457200" algn="just"/>
            <a:r>
              <a:rPr lang="es-MX" sz="3200" dirty="0"/>
              <a:t>Caracterización del “estado”, por ejemplo:</a:t>
            </a:r>
          </a:p>
          <a:p>
            <a:pPr marL="1314450" lvl="2" indent="-457200" algn="just"/>
            <a:r>
              <a:rPr lang="es-MX" sz="2900" dirty="0"/>
              <a:t>Nube</a:t>
            </a:r>
          </a:p>
          <a:p>
            <a:pPr marL="1314450" lvl="2" indent="-457200" algn="just"/>
            <a:r>
              <a:rPr lang="es-MX" sz="2900" dirty="0"/>
              <a:t>Sombra de nube</a:t>
            </a:r>
          </a:p>
          <a:p>
            <a:pPr marL="1314450" lvl="2" indent="-457200" algn="just"/>
            <a:r>
              <a:rPr lang="es-MX" sz="2900" dirty="0"/>
              <a:t>Uso o no del pixel</a:t>
            </a:r>
          </a:p>
          <a:p>
            <a:pPr marL="1314450" lvl="2" indent="-457200" algn="just"/>
            <a:r>
              <a:rPr lang="es-MX" sz="2900" dirty="0"/>
              <a:t>Agua…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8650" y="980728"/>
            <a:ext cx="7886700" cy="864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2</a:t>
            </a: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97313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28650" y="980728"/>
            <a:ext cx="7886700" cy="864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-</a:t>
            </a:r>
            <a:r>
              <a:rPr kumimoji="0" lang="es-MX" sz="2800" b="1" i="0" u="none" strike="noStrike" kern="1200" cap="none" spc="0" normalizeH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 2</a:t>
            </a:r>
            <a:endParaRPr kumimoji="0" lang="es-MX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 err="1"/>
              <a:t>Unusuable</a:t>
            </a:r>
            <a:r>
              <a:rPr lang="es-MX" dirty="0"/>
              <a:t> Data </a:t>
            </a:r>
            <a:r>
              <a:rPr lang="es-MX" dirty="0" err="1"/>
              <a:t>Mask</a:t>
            </a:r>
            <a:r>
              <a:rPr lang="es-MX" dirty="0"/>
              <a:t> - </a:t>
            </a:r>
            <a:r>
              <a:rPr lang="es-MX" dirty="0" err="1"/>
              <a:t>Planet</a:t>
            </a:r>
            <a:endParaRPr kumimoji="0" lang="en-GB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55776" y="6309320"/>
            <a:ext cx="6750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https://www.planet.com/pulse/planets-new-usable-data-masks/</a:t>
            </a:r>
            <a:endParaRPr lang="en-GB" dirty="0"/>
          </a:p>
        </p:txBody>
      </p:sp>
      <p:pic>
        <p:nvPicPr>
          <p:cNvPr id="2050" name="Picture 2" descr="https://planet-pulse-assets-production.s3.amazonaws.com/uploads/2019/04/Usable-Data-Mask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01" y="1844824"/>
            <a:ext cx="8881998" cy="4346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419872" y="5085184"/>
            <a:ext cx="55931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i="1" dirty="0">
                <a:solidFill>
                  <a:srgbClr val="4F5258"/>
                </a:solidFill>
                <a:latin typeface="Gotham SSm A"/>
              </a:rPr>
              <a:t>The new Usable Data Masks not only label unusable pixels, but also classify haze, shadows, snow, and ice within the remaining pixels with a confidence score attached.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8805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28650" y="980728"/>
            <a:ext cx="7886700" cy="864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- 2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Cloud </a:t>
            </a:r>
            <a:r>
              <a:rPr kumimoji="0" lang="es-MX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masks</a:t>
            </a: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 </a:t>
            </a:r>
            <a:r>
              <a:rPr kumimoji="0" lang="es-MX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Sentinel</a:t>
            </a: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 2</a:t>
            </a: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403648" y="6381328"/>
            <a:ext cx="792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https://forum.step.esa.int/t/how-to-export-the-cloud-mask-of-sentinel2/3567/5</a:t>
            </a:r>
            <a:endParaRPr lang="en-GB" dirty="0"/>
          </a:p>
        </p:txBody>
      </p:sp>
      <p:pic>
        <p:nvPicPr>
          <p:cNvPr id="3074" name="Picture 2" descr="https://forum.step.esa.int/uploads/default/original/2X/a/a980b5ef697bd0180821008126b530e7f45f1fb7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39786"/>
            <a:ext cx="4432272" cy="306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forum.step.esa.int/uploads/default/optimized/2X/3/3d5a5ad962f61a2d84281e6d2b2b16eb6da96f27_2_690x423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2634" y="3314457"/>
            <a:ext cx="4761866" cy="291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984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60EEB4E-4B6D-FF44-A4B4-E4D9456104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2800" dirty="0"/>
              <a:t>Incertidumbre</a:t>
            </a:r>
          </a:p>
          <a:p>
            <a:pPr marL="971550" lvl="1" indent="-457200" algn="just"/>
            <a:r>
              <a:rPr lang="es-MX" sz="3000" dirty="0"/>
              <a:t>Cada pixel contiene un valor numérico que representa la incertidumbre asociada con la variable geofísica asociada</a:t>
            </a:r>
          </a:p>
          <a:p>
            <a:pPr marL="1314450" lvl="2" indent="-457200" algn="just"/>
            <a:r>
              <a:rPr lang="es-MX" sz="2700" dirty="0"/>
              <a:t>Desviación estándar</a:t>
            </a:r>
          </a:p>
          <a:p>
            <a:pPr marL="1314450" lvl="2" indent="-457200" algn="just"/>
            <a:r>
              <a:rPr lang="es-MX" sz="2600" dirty="0"/>
              <a:t>Error medio cuadrático</a:t>
            </a:r>
          </a:p>
          <a:p>
            <a:pPr marL="1314450" lvl="2" indent="-457200" algn="just"/>
            <a:r>
              <a:rPr lang="es-MX" sz="2600" dirty="0"/>
              <a:t>Matriz de covariancia (múltiples bandas)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8650" y="980728"/>
            <a:ext cx="7886700" cy="864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3</a:t>
            </a: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59820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5496" y="980728"/>
            <a:ext cx="7886700" cy="864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3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noProof="0" dirty="0"/>
              <a:t>Incertidumbre en el parámetro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/>
              <a:t>f</a:t>
            </a:r>
            <a:r>
              <a:rPr kumimoji="0" lang="es-MX" b="1" i="0" u="none" strike="noStrike" kern="1200" cap="none" spc="0" normalizeH="0" baseline="-2500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0</a:t>
            </a:r>
            <a:r>
              <a:rPr kumimoji="0" lang="es-MX" b="1" i="0" u="none" strike="noStrike" kern="1200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 del BRDF usando MODIS</a:t>
            </a:r>
            <a:r>
              <a:rPr kumimoji="0" lang="es-MX" b="1" i="0" u="none" strike="noStrike" kern="1200" cap="none" spc="0" normalizeH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 &amp; OLCI</a:t>
            </a:r>
            <a:endParaRPr kumimoji="0" lang="en-GB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-2037420"/>
            <a:ext cx="8901547" cy="89015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61" y="5950353"/>
            <a:ext cx="8801078" cy="90764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5496" y="2069125"/>
            <a:ext cx="4752528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hlinkClick r:id="rId6"/>
              </a:rPr>
              <a:t>https://meetingorganizer.copernicus.org/EGU2019/EGU2019-16696.pdf</a:t>
            </a:r>
            <a:endParaRPr lang="en-GB" sz="1200" dirty="0"/>
          </a:p>
          <a:p>
            <a:endParaRPr lang="es-MX" sz="1050" dirty="0"/>
          </a:p>
          <a:p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22777746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60EEB4E-4B6D-FF44-A4B4-E4D9456104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600" dirty="0"/>
              <a:t>Codificada en binario y empaquetada en bits</a:t>
            </a:r>
          </a:p>
          <a:p>
            <a:pPr marL="971550" lvl="1" indent="-457200" algn="just"/>
            <a:r>
              <a:rPr lang="es-ES" sz="2800" dirty="0"/>
              <a:t>Cada pixel contiene un valor (entero)</a:t>
            </a:r>
          </a:p>
          <a:p>
            <a:pPr marL="971550" lvl="1" indent="-457200" algn="just"/>
            <a:r>
              <a:rPr lang="es-ES" sz="2800" dirty="0"/>
              <a:t>Este valor en entero debe ser convertido a binario para poder ser interpretado</a:t>
            </a:r>
          </a:p>
          <a:p>
            <a:pPr marL="971550" lvl="1" indent="-457200" algn="just"/>
            <a:r>
              <a:rPr lang="es-ES" sz="2800" dirty="0"/>
              <a:t>Cada bit o conjunto de bits tiene una interpretación específica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8650" y="980728"/>
            <a:ext cx="7886700" cy="864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</a:t>
            </a:r>
            <a:r>
              <a:rPr lang="es-MX" sz="2800" dirty="0"/>
              <a:t>4</a:t>
            </a: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30031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4348289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/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36512" y="6608385"/>
            <a:ext cx="460851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hlinkClick r:id="rId4"/>
              </a:rPr>
              <a:t>https://lpdaac.usgs.gov/documents/103/MOD13_User_Guide_V6.pdf</a:t>
            </a:r>
            <a:r>
              <a:rPr lang="en-GB" sz="1200" dirty="0"/>
              <a:t>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923145" y="207267"/>
            <a:ext cx="4401383" cy="6678117"/>
            <a:chOff x="4742617" y="50746"/>
            <a:chExt cx="4401383" cy="667811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/>
            <a:srcRect l="34146" t="14454" r="34146" b="7498"/>
            <a:stretch/>
          </p:blipFill>
          <p:spPr>
            <a:xfrm>
              <a:off x="4742617" y="50746"/>
              <a:ext cx="4401383" cy="609422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6"/>
            <a:srcRect l="35454" t="15009" r="35219" b="76827"/>
            <a:stretch/>
          </p:blipFill>
          <p:spPr>
            <a:xfrm>
              <a:off x="4900370" y="6084970"/>
              <a:ext cx="4111880" cy="643893"/>
            </a:xfrm>
            <a:prstGeom prst="rect">
              <a:avLst/>
            </a:prstGeom>
          </p:spPr>
        </p:pic>
      </p:grpSp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35496" y="2432830"/>
            <a:ext cx="5045402" cy="4092513"/>
          </a:xfrm>
        </p:spPr>
        <p:txBody>
          <a:bodyPr>
            <a:norm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600" dirty="0"/>
              <a:t>QA SDS</a:t>
            </a:r>
          </a:p>
          <a:p>
            <a:pPr marL="971550" lvl="1" indent="-457200" algn="just"/>
            <a:r>
              <a:rPr lang="es-ES" sz="3000" dirty="0"/>
              <a:t>Valor entero</a:t>
            </a:r>
          </a:p>
          <a:p>
            <a:pPr marL="1314450" lvl="2" indent="-457200" algn="just"/>
            <a:r>
              <a:rPr lang="es-ES" sz="2700" dirty="0"/>
              <a:t>2116</a:t>
            </a:r>
          </a:p>
          <a:p>
            <a:pPr marL="971550" lvl="1" indent="-457200" algn="just"/>
            <a:r>
              <a:rPr lang="es-ES" sz="3000" dirty="0"/>
              <a:t>Valor binario (16-bits)</a:t>
            </a:r>
          </a:p>
          <a:p>
            <a:pPr marL="1314450" lvl="2" indent="-457200" algn="just"/>
            <a:r>
              <a:rPr lang="es-ES" sz="2700" dirty="0"/>
              <a:t>0000100001000100</a:t>
            </a:r>
          </a:p>
          <a:p>
            <a:pPr marL="1314450" lvl="2" indent="-457200" algn="just"/>
            <a:endParaRPr lang="es-ES" sz="2700" dirty="0"/>
          </a:p>
          <a:p>
            <a:pPr marL="971550" lvl="1" indent="-457200" algn="just"/>
            <a:r>
              <a:rPr lang="es-ES" sz="3000" dirty="0"/>
              <a:t>Separar de acuerdo a cada par</a:t>
            </a:r>
            <a:r>
              <a:rPr lang="es-MX" sz="3000" dirty="0" err="1"/>
              <a:t>ámetro</a:t>
            </a:r>
            <a:r>
              <a:rPr lang="es-MX" sz="3000" dirty="0"/>
              <a:t>…</a:t>
            </a:r>
            <a:endParaRPr lang="es-ES" sz="3000" dirty="0"/>
          </a:p>
        </p:txBody>
      </p:sp>
    </p:spTree>
    <p:extLst>
      <p:ext uri="{BB962C8B-B14F-4D97-AF65-F5344CB8AC3E}">
        <p14:creationId xmlns:p14="http://schemas.microsoft.com/office/powerpoint/2010/main" val="3122410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93196"/>
            <a:ext cx="7886700" cy="864096"/>
          </a:xfrm>
        </p:spPr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8928992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5454" t="15009" r="35219" b="76827"/>
          <a:stretch/>
        </p:blipFill>
        <p:spPr>
          <a:xfrm>
            <a:off x="786403" y="10975392"/>
            <a:ext cx="4111880" cy="643893"/>
          </a:xfrm>
          <a:prstGeom prst="rect">
            <a:avLst/>
          </a:prstGeom>
        </p:spPr>
      </p:pic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683568" y="3407146"/>
            <a:ext cx="7776864" cy="1440160"/>
          </a:xfrm>
        </p:spPr>
        <p:txBody>
          <a:bodyPr>
            <a:normAutofit/>
          </a:bodyPr>
          <a:lstStyle/>
          <a:p>
            <a:pPr marL="457200" indent="-457200" algn="just"/>
            <a:r>
              <a:rPr lang="es-ES" sz="2800" dirty="0"/>
              <a:t>                                                                 </a:t>
            </a:r>
          </a:p>
          <a:p>
            <a:pPr marL="457200" indent="-457200" algn="just"/>
            <a:r>
              <a:rPr lang="es-ES" sz="2800" dirty="0"/>
              <a:t>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</a:t>
            </a:r>
          </a:p>
          <a:p>
            <a:pPr marL="457200" indent="-457200" algn="just"/>
            <a:r>
              <a:rPr lang="es-ES" sz="1400" dirty="0"/>
              <a:t>15          14         13  12  11          10           9           8            7    6           5    4     3    2           1   0</a:t>
            </a:r>
          </a:p>
          <a:p>
            <a:pPr marL="457200" indent="-457200" algn="just"/>
            <a:endParaRPr lang="es-ES" sz="2800" dirty="0"/>
          </a:p>
        </p:txBody>
      </p:sp>
      <p:sp>
        <p:nvSpPr>
          <p:cNvPr id="10" name="Marcador de texto 9">
            <a:extLst/>
          </p:cNvPr>
          <p:cNvSpPr txBox="1">
            <a:spLocks/>
          </p:cNvSpPr>
          <p:nvPr/>
        </p:nvSpPr>
        <p:spPr>
          <a:xfrm rot="5400000">
            <a:off x="7725358" y="3406739"/>
            <a:ext cx="648072" cy="931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/>
            <a:r>
              <a:rPr lang="es-ES" sz="5400" dirty="0"/>
              <a:t>{</a:t>
            </a:r>
          </a:p>
        </p:txBody>
      </p:sp>
      <p:sp>
        <p:nvSpPr>
          <p:cNvPr id="12" name="Marcador de texto 9">
            <a:extLst/>
          </p:cNvPr>
          <p:cNvSpPr txBox="1">
            <a:spLocks/>
          </p:cNvSpPr>
          <p:nvPr/>
        </p:nvSpPr>
        <p:spPr>
          <a:xfrm>
            <a:off x="6900680" y="2865203"/>
            <a:ext cx="2331368" cy="936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/>
            <a:r>
              <a:rPr lang="es-ES" sz="2800" dirty="0"/>
              <a:t>    bit-</a:t>
            </a:r>
            <a:r>
              <a:rPr lang="es-ES" sz="2800" dirty="0" err="1"/>
              <a:t>word</a:t>
            </a:r>
            <a:endParaRPr lang="es-ES" sz="2800" dirty="0"/>
          </a:p>
          <a:p>
            <a:pPr marL="457200" indent="-457200" algn="just"/>
            <a:r>
              <a:rPr lang="es-ES" sz="1800" dirty="0"/>
              <a:t>(izquierda a derecha)</a:t>
            </a:r>
            <a:endParaRPr lang="es-ES" sz="2800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4365064" y="889039"/>
            <a:ext cx="428695" cy="7900874"/>
          </a:xfrm>
          <a:prstGeom prst="rightBrace">
            <a:avLst/>
          </a:prstGeom>
          <a:ln w="444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Marcador de texto 9">
            <a:extLst/>
          </p:cNvPr>
          <p:cNvSpPr txBox="1">
            <a:spLocks/>
          </p:cNvSpPr>
          <p:nvPr/>
        </p:nvSpPr>
        <p:spPr>
          <a:xfrm>
            <a:off x="3394000" y="5271534"/>
            <a:ext cx="2160240" cy="677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ctr"/>
            <a:r>
              <a:rPr lang="es-ES" sz="2800" dirty="0"/>
              <a:t>    bit-</a:t>
            </a:r>
            <a:r>
              <a:rPr lang="es-ES" sz="2800" dirty="0" err="1"/>
              <a:t>string</a:t>
            </a:r>
            <a:endParaRPr lang="es-ES" sz="2800" dirty="0"/>
          </a:p>
        </p:txBody>
      </p:sp>
      <p:sp>
        <p:nvSpPr>
          <p:cNvPr id="16" name="Marcador de texto 9">
            <a:extLst/>
          </p:cNvPr>
          <p:cNvSpPr txBox="1">
            <a:spLocks/>
          </p:cNvSpPr>
          <p:nvPr/>
        </p:nvSpPr>
        <p:spPr>
          <a:xfrm>
            <a:off x="179512" y="2062651"/>
            <a:ext cx="8568952" cy="677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/>
            <a:r>
              <a:rPr lang="es-ES" sz="2800" dirty="0"/>
              <a:t>Valor binario original : 0000100001000100</a:t>
            </a:r>
          </a:p>
        </p:txBody>
      </p:sp>
    </p:spTree>
    <p:extLst>
      <p:ext uri="{BB962C8B-B14F-4D97-AF65-F5344CB8AC3E}">
        <p14:creationId xmlns:p14="http://schemas.microsoft.com/office/powerpoint/2010/main" val="3637783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08720"/>
            <a:ext cx="7886700" cy="864096"/>
          </a:xfrm>
        </p:spPr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8928992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5454" t="15009" r="35219" b="76827"/>
          <a:stretch/>
        </p:blipFill>
        <p:spPr>
          <a:xfrm>
            <a:off x="786403" y="10975392"/>
            <a:ext cx="4111880" cy="643893"/>
          </a:xfrm>
          <a:prstGeom prst="rect">
            <a:avLst/>
          </a:prstGeom>
        </p:spPr>
      </p:pic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683568" y="1522670"/>
            <a:ext cx="7776864" cy="1440160"/>
          </a:xfrm>
        </p:spPr>
        <p:txBody>
          <a:bodyPr>
            <a:normAutofit/>
          </a:bodyPr>
          <a:lstStyle/>
          <a:p>
            <a:pPr marL="457200" indent="-457200" algn="just"/>
            <a:r>
              <a:rPr lang="es-ES" sz="2800" dirty="0"/>
              <a:t>                                                                 </a:t>
            </a:r>
          </a:p>
          <a:p>
            <a:pPr marL="457200" indent="-457200" algn="just"/>
            <a:r>
              <a:rPr lang="es-ES" sz="2800" dirty="0"/>
              <a:t>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</a:t>
            </a:r>
            <a:r>
              <a:rPr lang="es-ES" sz="2800" b="1" dirty="0">
                <a:solidFill>
                  <a:srgbClr val="FF0000"/>
                </a:solidFill>
              </a:rPr>
              <a:t>0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b="1" dirty="0">
                <a:solidFill>
                  <a:srgbClr val="FF0000"/>
                </a:solidFill>
              </a:rPr>
              <a:t>0</a:t>
            </a:r>
          </a:p>
          <a:p>
            <a:pPr marL="457200" indent="-457200" algn="just"/>
            <a:r>
              <a:rPr lang="es-ES" sz="1400" dirty="0"/>
              <a:t>15          14         13  12  11          10           9           8            7    6           5    4     3    2           1   0</a:t>
            </a:r>
          </a:p>
          <a:p>
            <a:pPr marL="457200" indent="-457200" algn="just"/>
            <a:endParaRPr lang="es-ES" sz="2800" dirty="0"/>
          </a:p>
        </p:txBody>
      </p:sp>
      <p:sp>
        <p:nvSpPr>
          <p:cNvPr id="10" name="Marcador de texto 9">
            <a:extLst/>
          </p:cNvPr>
          <p:cNvSpPr txBox="1">
            <a:spLocks/>
          </p:cNvSpPr>
          <p:nvPr/>
        </p:nvSpPr>
        <p:spPr>
          <a:xfrm rot="5400000">
            <a:off x="7725358" y="1522263"/>
            <a:ext cx="648072" cy="931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{</a:t>
            </a:r>
          </a:p>
        </p:txBody>
      </p:sp>
      <p:sp>
        <p:nvSpPr>
          <p:cNvPr id="12" name="Marcador de texto 9">
            <a:extLst/>
          </p:cNvPr>
          <p:cNvSpPr txBox="1">
            <a:spLocks/>
          </p:cNvSpPr>
          <p:nvPr/>
        </p:nvSpPr>
        <p:spPr>
          <a:xfrm>
            <a:off x="6900680" y="980727"/>
            <a:ext cx="2331368" cy="936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word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(izquierda a derecha)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sp>
        <p:nvSpPr>
          <p:cNvPr id="8" name="Right Brace 7"/>
          <p:cNvSpPr/>
          <p:nvPr/>
        </p:nvSpPr>
        <p:spPr>
          <a:xfrm rot="5400000">
            <a:off x="4365064" y="-995437"/>
            <a:ext cx="428695" cy="7900874"/>
          </a:xfrm>
          <a:prstGeom prst="rightBrace">
            <a:avLst/>
          </a:prstGeom>
          <a:ln w="444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Marcador de texto 9">
            <a:extLst/>
          </p:cNvPr>
          <p:cNvSpPr txBox="1">
            <a:spLocks/>
          </p:cNvSpPr>
          <p:nvPr/>
        </p:nvSpPr>
        <p:spPr>
          <a:xfrm>
            <a:off x="3394000" y="3387058"/>
            <a:ext cx="2160240" cy="677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string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690392" y="4064804"/>
            <a:ext cx="7776864" cy="11799658"/>
            <a:chOff x="4742617" y="50746"/>
            <a:chExt cx="4401383" cy="6678117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/>
            <a:srcRect l="34146" t="14454" r="34146" b="7498"/>
            <a:stretch/>
          </p:blipFill>
          <p:spPr>
            <a:xfrm>
              <a:off x="4742617" y="50746"/>
              <a:ext cx="4401383" cy="6094223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/>
            <a:srcRect l="35454" t="15009" r="35219" b="76827"/>
            <a:stretch/>
          </p:blipFill>
          <p:spPr>
            <a:xfrm>
              <a:off x="4900370" y="6084970"/>
              <a:ext cx="4111880" cy="643893"/>
            </a:xfrm>
            <a:prstGeom prst="rect">
              <a:avLst/>
            </a:prstGeom>
          </p:spPr>
        </p:pic>
      </p:grpSp>
      <p:sp>
        <p:nvSpPr>
          <p:cNvPr id="2" name="Rounded Rectangle 1"/>
          <p:cNvSpPr/>
          <p:nvPr/>
        </p:nvSpPr>
        <p:spPr>
          <a:xfrm>
            <a:off x="3713514" y="5108413"/>
            <a:ext cx="521146" cy="222728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23037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08720"/>
            <a:ext cx="7886700" cy="864096"/>
          </a:xfrm>
        </p:spPr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8928992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5454" t="15009" r="35219" b="76827"/>
          <a:stretch/>
        </p:blipFill>
        <p:spPr>
          <a:xfrm>
            <a:off x="786403" y="10975392"/>
            <a:ext cx="4111880" cy="643893"/>
          </a:xfrm>
          <a:prstGeom prst="rect">
            <a:avLst/>
          </a:prstGeom>
        </p:spPr>
      </p:pic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683568" y="1522670"/>
            <a:ext cx="7776864" cy="1440160"/>
          </a:xfrm>
        </p:spPr>
        <p:txBody>
          <a:bodyPr>
            <a:normAutofit/>
          </a:bodyPr>
          <a:lstStyle/>
          <a:p>
            <a:pPr marL="457200" indent="-457200" algn="just"/>
            <a:r>
              <a:rPr lang="es-ES" sz="2800" dirty="0"/>
              <a:t>                                                                 </a:t>
            </a:r>
          </a:p>
          <a:p>
            <a:pPr marL="457200" indent="-457200" algn="just"/>
            <a:r>
              <a:rPr lang="es-ES" sz="2800" dirty="0"/>
              <a:t>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</a:t>
            </a:r>
            <a:r>
              <a:rPr lang="es-ES" sz="2800" b="1" dirty="0">
                <a:solidFill>
                  <a:srgbClr val="FF0000"/>
                </a:solidFill>
              </a:rPr>
              <a:t>0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b="1" dirty="0">
                <a:solidFill>
                  <a:srgbClr val="FF0000"/>
                </a:solidFill>
              </a:rPr>
              <a:t>0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b="1" dirty="0">
                <a:solidFill>
                  <a:srgbClr val="FF0000"/>
                </a:solidFill>
              </a:rPr>
              <a:t>0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b="1" dirty="0">
                <a:solidFill>
                  <a:srgbClr val="FF0000"/>
                </a:solidFill>
              </a:rPr>
              <a:t>1</a:t>
            </a:r>
            <a:r>
              <a:rPr lang="es-ES" sz="2800" dirty="0"/>
              <a:t>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</a:t>
            </a:r>
          </a:p>
          <a:p>
            <a:pPr marL="457200" indent="-457200" algn="just"/>
            <a:r>
              <a:rPr lang="es-ES" sz="1400" dirty="0"/>
              <a:t>15          14         13  12  11          10           9           8            7    6           5    4     3    2           1   0</a:t>
            </a:r>
          </a:p>
          <a:p>
            <a:pPr marL="457200" indent="-457200" algn="just"/>
            <a:endParaRPr lang="es-ES" sz="2800" dirty="0"/>
          </a:p>
        </p:txBody>
      </p:sp>
      <p:sp>
        <p:nvSpPr>
          <p:cNvPr id="10" name="Marcador de texto 9">
            <a:extLst/>
          </p:cNvPr>
          <p:cNvSpPr txBox="1">
            <a:spLocks/>
          </p:cNvSpPr>
          <p:nvPr/>
        </p:nvSpPr>
        <p:spPr>
          <a:xfrm rot="5400000">
            <a:off x="7725358" y="1522263"/>
            <a:ext cx="648072" cy="931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{</a:t>
            </a:r>
          </a:p>
        </p:txBody>
      </p:sp>
      <p:sp>
        <p:nvSpPr>
          <p:cNvPr id="12" name="Marcador de texto 9">
            <a:extLst/>
          </p:cNvPr>
          <p:cNvSpPr txBox="1">
            <a:spLocks/>
          </p:cNvSpPr>
          <p:nvPr/>
        </p:nvSpPr>
        <p:spPr>
          <a:xfrm>
            <a:off x="6900680" y="980727"/>
            <a:ext cx="2331368" cy="936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word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(izquierda a derecha)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sp>
        <p:nvSpPr>
          <p:cNvPr id="8" name="Right Brace 7"/>
          <p:cNvSpPr/>
          <p:nvPr/>
        </p:nvSpPr>
        <p:spPr>
          <a:xfrm rot="5400000">
            <a:off x="4365064" y="-995437"/>
            <a:ext cx="428695" cy="7900874"/>
          </a:xfrm>
          <a:prstGeom prst="rightBrace">
            <a:avLst/>
          </a:prstGeom>
          <a:ln w="444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Marcador de texto 9">
            <a:extLst/>
          </p:cNvPr>
          <p:cNvSpPr txBox="1">
            <a:spLocks/>
          </p:cNvSpPr>
          <p:nvPr/>
        </p:nvSpPr>
        <p:spPr>
          <a:xfrm>
            <a:off x="3394000" y="3387058"/>
            <a:ext cx="2160240" cy="677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string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614151" y="3872374"/>
            <a:ext cx="7776864" cy="9565738"/>
            <a:chOff x="4742617" y="1315052"/>
            <a:chExt cx="4401383" cy="5413811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/>
            <a:srcRect l="34146" t="30646" r="34146" b="7497"/>
            <a:stretch/>
          </p:blipFill>
          <p:spPr>
            <a:xfrm>
              <a:off x="4742617" y="1315052"/>
              <a:ext cx="4401383" cy="482991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/>
            <a:srcRect l="35454" t="15009" r="35219" b="76827"/>
            <a:stretch/>
          </p:blipFill>
          <p:spPr>
            <a:xfrm>
              <a:off x="4900370" y="6084970"/>
              <a:ext cx="4111880" cy="643893"/>
            </a:xfrm>
            <a:prstGeom prst="rect">
              <a:avLst/>
            </a:prstGeom>
          </p:spPr>
        </p:pic>
      </p:grpSp>
      <p:sp>
        <p:nvSpPr>
          <p:cNvPr id="2" name="Rounded Rectangle 1"/>
          <p:cNvSpPr/>
          <p:nvPr/>
        </p:nvSpPr>
        <p:spPr>
          <a:xfrm>
            <a:off x="3738080" y="4268464"/>
            <a:ext cx="521146" cy="222728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03357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60EEB4E-4B6D-FF44-A4B4-E4D9456104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9512" y="2132856"/>
            <a:ext cx="8712968" cy="4464496"/>
          </a:xfrm>
        </p:spPr>
        <p:txBody>
          <a:bodyPr>
            <a:normAutofit lnSpcReduction="10000"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2800" dirty="0"/>
              <a:t>Cada instrumento o sensor tiene diferente características, por ejemplo, ancho de banda, relación señal/ruido, etc.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2800" dirty="0"/>
              <a:t>El nivel de procesamiento (L1A, L1B, L2, L3, etc.) agrega incertidumbre, como ejemplo:</a:t>
            </a:r>
          </a:p>
          <a:p>
            <a:pPr marL="971550" lvl="1" indent="-457200" algn="just"/>
            <a:r>
              <a:rPr lang="es-MX" sz="3000" dirty="0"/>
              <a:t>L1A – “</a:t>
            </a:r>
            <a:r>
              <a:rPr lang="es-MX" sz="3000" dirty="0" err="1"/>
              <a:t>counts</a:t>
            </a:r>
            <a:r>
              <a:rPr lang="es-MX" sz="3000" dirty="0"/>
              <a:t>”</a:t>
            </a:r>
          </a:p>
          <a:p>
            <a:pPr marL="971550" lvl="1" indent="-457200" algn="just"/>
            <a:r>
              <a:rPr lang="es-MX" sz="3000" dirty="0"/>
              <a:t>L1B – </a:t>
            </a:r>
            <a:r>
              <a:rPr lang="es-MX" sz="3000" dirty="0" err="1"/>
              <a:t>radiancias</a:t>
            </a:r>
            <a:r>
              <a:rPr lang="es-MX" sz="3000" dirty="0"/>
              <a:t> calibradas</a:t>
            </a:r>
          </a:p>
          <a:p>
            <a:pPr marL="971550" lvl="1" indent="-457200" algn="just"/>
            <a:r>
              <a:rPr lang="es-MX" sz="3000" dirty="0"/>
              <a:t>L2 – </a:t>
            </a:r>
            <a:r>
              <a:rPr lang="es-MX" sz="3000" dirty="0" err="1"/>
              <a:t>reflectancia</a:t>
            </a:r>
            <a:r>
              <a:rPr lang="es-MX" sz="3000" dirty="0"/>
              <a:t> de la superficie, datos en un </a:t>
            </a:r>
            <a:r>
              <a:rPr lang="es-MX" sz="3000" dirty="0" err="1"/>
              <a:t>grid</a:t>
            </a:r>
            <a:r>
              <a:rPr lang="es-MX" sz="3000" dirty="0"/>
              <a:t> específico, en una proyección cartográfica definida</a:t>
            </a:r>
          </a:p>
          <a:p>
            <a:pPr marL="971550" lvl="1" indent="-457200" algn="just"/>
            <a:r>
              <a:rPr lang="es-MX" sz="3000" dirty="0"/>
              <a:t>L3 – agregación temporal</a:t>
            </a:r>
          </a:p>
          <a:p>
            <a:pPr marL="971550" lvl="1" indent="-457200" algn="just"/>
            <a:endParaRPr lang="es-MX" sz="3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8650" y="980728"/>
            <a:ext cx="7886700" cy="864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algn="l"/>
            <a:r>
              <a:rPr lang="es-MX" sz="2800" dirty="0"/>
              <a:t>¿Porqué es importante usar la calidad en los datos de observación de la Tierra?</a:t>
            </a:r>
            <a:endParaRPr lang="en-GB" sz="28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08720"/>
            <a:ext cx="7886700" cy="864096"/>
          </a:xfrm>
        </p:spPr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8928992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5454" t="15009" r="35219" b="76827"/>
          <a:stretch/>
        </p:blipFill>
        <p:spPr>
          <a:xfrm>
            <a:off x="786403" y="10975392"/>
            <a:ext cx="4111880" cy="643893"/>
          </a:xfrm>
          <a:prstGeom prst="rect">
            <a:avLst/>
          </a:prstGeom>
        </p:spPr>
      </p:pic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683568" y="1522670"/>
            <a:ext cx="7776864" cy="1440160"/>
          </a:xfrm>
        </p:spPr>
        <p:txBody>
          <a:bodyPr>
            <a:normAutofit/>
          </a:bodyPr>
          <a:lstStyle/>
          <a:p>
            <a:pPr marL="457200" indent="-457200" algn="just"/>
            <a:r>
              <a:rPr lang="es-ES" sz="2800" dirty="0"/>
              <a:t>                                                                 </a:t>
            </a:r>
          </a:p>
          <a:p>
            <a:pPr marL="457200" indent="-457200" algn="just"/>
            <a:r>
              <a:rPr lang="es-ES" sz="2800" dirty="0"/>
              <a:t>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</a:t>
            </a:r>
            <a:r>
              <a:rPr lang="es-ES" sz="2800" b="1" dirty="0">
                <a:solidFill>
                  <a:srgbClr val="FF0000"/>
                </a:solidFill>
              </a:rPr>
              <a:t>0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b="1" dirty="0">
                <a:solidFill>
                  <a:srgbClr val="FF0000"/>
                </a:solidFill>
              </a:rPr>
              <a:t>1</a:t>
            </a:r>
            <a:r>
              <a:rPr lang="es-ES" sz="2800" dirty="0"/>
              <a:t>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</a:t>
            </a:r>
          </a:p>
          <a:p>
            <a:pPr marL="457200" indent="-457200" algn="just"/>
            <a:r>
              <a:rPr lang="es-ES" sz="1400" dirty="0"/>
              <a:t>15          14         13  12  11          10           9           8            7    6           5    4     3    2           1   0</a:t>
            </a:r>
          </a:p>
          <a:p>
            <a:pPr marL="457200" indent="-457200" algn="just"/>
            <a:endParaRPr lang="es-ES" sz="2800" dirty="0"/>
          </a:p>
        </p:txBody>
      </p:sp>
      <p:sp>
        <p:nvSpPr>
          <p:cNvPr id="10" name="Marcador de texto 9">
            <a:extLst/>
          </p:cNvPr>
          <p:cNvSpPr txBox="1">
            <a:spLocks/>
          </p:cNvSpPr>
          <p:nvPr/>
        </p:nvSpPr>
        <p:spPr>
          <a:xfrm rot="5400000">
            <a:off x="7725358" y="1522263"/>
            <a:ext cx="648072" cy="931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{</a:t>
            </a:r>
          </a:p>
        </p:txBody>
      </p:sp>
      <p:sp>
        <p:nvSpPr>
          <p:cNvPr id="12" name="Marcador de texto 9">
            <a:extLst/>
          </p:cNvPr>
          <p:cNvSpPr txBox="1">
            <a:spLocks/>
          </p:cNvSpPr>
          <p:nvPr/>
        </p:nvSpPr>
        <p:spPr>
          <a:xfrm>
            <a:off x="6900680" y="980727"/>
            <a:ext cx="2331368" cy="936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word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(izquierda a derecha)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sp>
        <p:nvSpPr>
          <p:cNvPr id="8" name="Right Brace 7"/>
          <p:cNvSpPr/>
          <p:nvPr/>
        </p:nvSpPr>
        <p:spPr>
          <a:xfrm rot="5400000">
            <a:off x="4365064" y="-995437"/>
            <a:ext cx="428695" cy="7900874"/>
          </a:xfrm>
          <a:prstGeom prst="rightBrace">
            <a:avLst/>
          </a:prstGeom>
          <a:ln w="444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Marcador de texto 9">
            <a:extLst/>
          </p:cNvPr>
          <p:cNvSpPr txBox="1">
            <a:spLocks/>
          </p:cNvSpPr>
          <p:nvPr/>
        </p:nvSpPr>
        <p:spPr>
          <a:xfrm>
            <a:off x="3394000" y="3387058"/>
            <a:ext cx="2160240" cy="677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string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614151" y="3861049"/>
            <a:ext cx="7776864" cy="7128791"/>
            <a:chOff x="4742617" y="2694263"/>
            <a:chExt cx="4401383" cy="403460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/>
            <a:srcRect l="34146" t="51438" r="34146" b="7496"/>
            <a:stretch/>
          </p:blipFill>
          <p:spPr>
            <a:xfrm>
              <a:off x="4742617" y="2694263"/>
              <a:ext cx="4401383" cy="3206464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/>
            <a:srcRect l="35454" t="15009" r="35219" b="76827"/>
            <a:stretch/>
          </p:blipFill>
          <p:spPr>
            <a:xfrm>
              <a:off x="4900370" y="6084970"/>
              <a:ext cx="4111880" cy="643893"/>
            </a:xfrm>
            <a:prstGeom prst="rect">
              <a:avLst/>
            </a:prstGeom>
          </p:spPr>
        </p:pic>
      </p:grpSp>
      <p:sp>
        <p:nvSpPr>
          <p:cNvPr id="2" name="Rounded Rectangle 1"/>
          <p:cNvSpPr/>
          <p:nvPr/>
        </p:nvSpPr>
        <p:spPr>
          <a:xfrm>
            <a:off x="3635896" y="4221088"/>
            <a:ext cx="521146" cy="222728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942213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08720"/>
            <a:ext cx="7886700" cy="864096"/>
          </a:xfrm>
        </p:spPr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8928992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5454" t="15009" r="35219" b="76827"/>
          <a:stretch/>
        </p:blipFill>
        <p:spPr>
          <a:xfrm>
            <a:off x="786403" y="10975392"/>
            <a:ext cx="4111880" cy="643893"/>
          </a:xfrm>
          <a:prstGeom prst="rect">
            <a:avLst/>
          </a:prstGeom>
        </p:spPr>
      </p:pic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683568" y="1522670"/>
            <a:ext cx="7776864" cy="1440160"/>
          </a:xfrm>
        </p:spPr>
        <p:txBody>
          <a:bodyPr>
            <a:normAutofit/>
          </a:bodyPr>
          <a:lstStyle/>
          <a:p>
            <a:pPr marL="457200" indent="-457200" algn="just"/>
            <a:r>
              <a:rPr lang="es-ES" sz="2800" dirty="0"/>
              <a:t>                                                                 </a:t>
            </a:r>
          </a:p>
          <a:p>
            <a:pPr marL="457200" indent="-457200" algn="just"/>
            <a:r>
              <a:rPr lang="es-ES" sz="2800" dirty="0"/>
              <a:t>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</a:t>
            </a:r>
            <a:r>
              <a:rPr lang="es-ES" sz="2800" b="1" dirty="0">
                <a:solidFill>
                  <a:srgbClr val="FF0000"/>
                </a:solidFill>
              </a:rPr>
              <a:t>0</a:t>
            </a:r>
            <a:r>
              <a:rPr lang="es-ES" sz="2800" dirty="0"/>
              <a:t>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</a:t>
            </a:r>
          </a:p>
          <a:p>
            <a:pPr marL="457200" indent="-457200" algn="just"/>
            <a:r>
              <a:rPr lang="es-ES" sz="1400" dirty="0"/>
              <a:t>15          14         13  12  11          10           9           8            7    6           5    4     3    2           1   0</a:t>
            </a:r>
          </a:p>
          <a:p>
            <a:pPr marL="457200" indent="-457200" algn="just"/>
            <a:endParaRPr lang="es-ES" sz="2800" dirty="0"/>
          </a:p>
        </p:txBody>
      </p:sp>
      <p:sp>
        <p:nvSpPr>
          <p:cNvPr id="10" name="Marcador de texto 9">
            <a:extLst/>
          </p:cNvPr>
          <p:cNvSpPr txBox="1">
            <a:spLocks/>
          </p:cNvSpPr>
          <p:nvPr/>
        </p:nvSpPr>
        <p:spPr>
          <a:xfrm rot="5400000">
            <a:off x="7725358" y="1522263"/>
            <a:ext cx="648072" cy="931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{</a:t>
            </a:r>
          </a:p>
        </p:txBody>
      </p:sp>
      <p:sp>
        <p:nvSpPr>
          <p:cNvPr id="12" name="Marcador de texto 9">
            <a:extLst/>
          </p:cNvPr>
          <p:cNvSpPr txBox="1">
            <a:spLocks/>
          </p:cNvSpPr>
          <p:nvPr/>
        </p:nvSpPr>
        <p:spPr>
          <a:xfrm>
            <a:off x="6900680" y="980727"/>
            <a:ext cx="2331368" cy="936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word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(izquierda a derecha)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sp>
        <p:nvSpPr>
          <p:cNvPr id="8" name="Right Brace 7"/>
          <p:cNvSpPr/>
          <p:nvPr/>
        </p:nvSpPr>
        <p:spPr>
          <a:xfrm rot="5400000">
            <a:off x="4365064" y="-995437"/>
            <a:ext cx="428695" cy="7900874"/>
          </a:xfrm>
          <a:prstGeom prst="rightBrace">
            <a:avLst/>
          </a:prstGeom>
          <a:ln w="444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Marcador de texto 9">
            <a:extLst/>
          </p:cNvPr>
          <p:cNvSpPr txBox="1">
            <a:spLocks/>
          </p:cNvSpPr>
          <p:nvPr/>
        </p:nvSpPr>
        <p:spPr>
          <a:xfrm>
            <a:off x="3394000" y="3387058"/>
            <a:ext cx="2160240" cy="677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string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614151" y="3861049"/>
            <a:ext cx="7776864" cy="7128791"/>
            <a:chOff x="4742617" y="2694263"/>
            <a:chExt cx="4401383" cy="403460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/>
            <a:srcRect l="34146" t="51438" r="34146" b="7496"/>
            <a:stretch/>
          </p:blipFill>
          <p:spPr>
            <a:xfrm>
              <a:off x="4742617" y="2694263"/>
              <a:ext cx="4401383" cy="3206464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/>
            <a:srcRect l="35454" t="15009" r="35219" b="76827"/>
            <a:stretch/>
          </p:blipFill>
          <p:spPr>
            <a:xfrm>
              <a:off x="4900370" y="6084970"/>
              <a:ext cx="4111880" cy="643893"/>
            </a:xfrm>
            <a:prstGeom prst="rect">
              <a:avLst/>
            </a:prstGeom>
          </p:spPr>
        </p:pic>
      </p:grpSp>
      <p:sp>
        <p:nvSpPr>
          <p:cNvPr id="2" name="Rounded Rectangle 1"/>
          <p:cNvSpPr/>
          <p:nvPr/>
        </p:nvSpPr>
        <p:spPr>
          <a:xfrm>
            <a:off x="3672048" y="5066528"/>
            <a:ext cx="360040" cy="222728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81247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08720"/>
            <a:ext cx="7886700" cy="864096"/>
          </a:xfrm>
        </p:spPr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8928992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5454" t="15009" r="35219" b="76827"/>
          <a:stretch/>
        </p:blipFill>
        <p:spPr>
          <a:xfrm>
            <a:off x="786403" y="10975392"/>
            <a:ext cx="4111880" cy="643893"/>
          </a:xfrm>
          <a:prstGeom prst="rect">
            <a:avLst/>
          </a:prstGeom>
        </p:spPr>
      </p:pic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683568" y="1522670"/>
            <a:ext cx="7776864" cy="1440160"/>
          </a:xfrm>
        </p:spPr>
        <p:txBody>
          <a:bodyPr>
            <a:normAutofit/>
          </a:bodyPr>
          <a:lstStyle/>
          <a:p>
            <a:pPr marL="457200" indent="-457200" algn="just"/>
            <a:r>
              <a:rPr lang="es-ES" sz="2800" dirty="0"/>
              <a:t>                                                                 </a:t>
            </a:r>
          </a:p>
          <a:p>
            <a:pPr marL="457200" indent="-457200" algn="just"/>
            <a:r>
              <a:rPr lang="es-ES" sz="2800" dirty="0"/>
              <a:t>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</a:t>
            </a:r>
            <a:r>
              <a:rPr lang="es-ES" sz="2800" b="1" dirty="0">
                <a:solidFill>
                  <a:srgbClr val="FF0000"/>
                </a:solidFill>
              </a:rPr>
              <a:t>0</a:t>
            </a:r>
            <a:r>
              <a:rPr lang="es-ES" sz="2800" dirty="0"/>
              <a:t>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</a:t>
            </a:r>
          </a:p>
          <a:p>
            <a:pPr marL="457200" indent="-457200" algn="just"/>
            <a:r>
              <a:rPr lang="es-ES" sz="1400" dirty="0"/>
              <a:t>15          14         13  12  11          10           9           8            7    6           5    4     3    2           1   0</a:t>
            </a:r>
          </a:p>
          <a:p>
            <a:pPr marL="457200" indent="-457200" algn="just"/>
            <a:endParaRPr lang="es-ES" sz="2800" dirty="0"/>
          </a:p>
        </p:txBody>
      </p:sp>
      <p:sp>
        <p:nvSpPr>
          <p:cNvPr id="10" name="Marcador de texto 9">
            <a:extLst/>
          </p:cNvPr>
          <p:cNvSpPr txBox="1">
            <a:spLocks/>
          </p:cNvSpPr>
          <p:nvPr/>
        </p:nvSpPr>
        <p:spPr>
          <a:xfrm rot="5400000">
            <a:off x="7725358" y="1522263"/>
            <a:ext cx="648072" cy="931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{</a:t>
            </a:r>
          </a:p>
        </p:txBody>
      </p:sp>
      <p:sp>
        <p:nvSpPr>
          <p:cNvPr id="12" name="Marcador de texto 9">
            <a:extLst/>
          </p:cNvPr>
          <p:cNvSpPr txBox="1">
            <a:spLocks/>
          </p:cNvSpPr>
          <p:nvPr/>
        </p:nvSpPr>
        <p:spPr>
          <a:xfrm>
            <a:off x="6900680" y="980727"/>
            <a:ext cx="2331368" cy="936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word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(izquierda a derecha)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sp>
        <p:nvSpPr>
          <p:cNvPr id="8" name="Right Brace 7"/>
          <p:cNvSpPr/>
          <p:nvPr/>
        </p:nvSpPr>
        <p:spPr>
          <a:xfrm rot="5400000">
            <a:off x="4365064" y="-995437"/>
            <a:ext cx="428695" cy="7900874"/>
          </a:xfrm>
          <a:prstGeom prst="rightBrace">
            <a:avLst/>
          </a:prstGeom>
          <a:ln w="444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Marcador de texto 9">
            <a:extLst/>
          </p:cNvPr>
          <p:cNvSpPr txBox="1">
            <a:spLocks/>
          </p:cNvSpPr>
          <p:nvPr/>
        </p:nvSpPr>
        <p:spPr>
          <a:xfrm>
            <a:off x="3394000" y="3387058"/>
            <a:ext cx="2160240" cy="677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string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614151" y="3861049"/>
            <a:ext cx="7776864" cy="7128791"/>
            <a:chOff x="4742617" y="2694263"/>
            <a:chExt cx="4401383" cy="403460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/>
            <a:srcRect l="34146" t="51438" r="34146" b="7496"/>
            <a:stretch/>
          </p:blipFill>
          <p:spPr>
            <a:xfrm>
              <a:off x="4742617" y="2694263"/>
              <a:ext cx="4401383" cy="3206464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/>
            <a:srcRect l="35454" t="15009" r="35219" b="76827"/>
            <a:stretch/>
          </p:blipFill>
          <p:spPr>
            <a:xfrm>
              <a:off x="4900370" y="6084970"/>
              <a:ext cx="4111880" cy="643893"/>
            </a:xfrm>
            <a:prstGeom prst="rect">
              <a:avLst/>
            </a:prstGeom>
          </p:spPr>
        </p:pic>
      </p:grpSp>
      <p:sp>
        <p:nvSpPr>
          <p:cNvPr id="2" name="Rounded Rectangle 1"/>
          <p:cNvSpPr/>
          <p:nvPr/>
        </p:nvSpPr>
        <p:spPr>
          <a:xfrm>
            <a:off x="3672048" y="5654544"/>
            <a:ext cx="360040" cy="222728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889716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08720"/>
            <a:ext cx="7886700" cy="864096"/>
          </a:xfrm>
        </p:spPr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8928992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5454" t="15009" r="35219" b="76827"/>
          <a:stretch/>
        </p:blipFill>
        <p:spPr>
          <a:xfrm>
            <a:off x="786403" y="10975392"/>
            <a:ext cx="4111880" cy="643893"/>
          </a:xfrm>
          <a:prstGeom prst="rect">
            <a:avLst/>
          </a:prstGeom>
        </p:spPr>
      </p:pic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683568" y="1522670"/>
            <a:ext cx="7776864" cy="1440160"/>
          </a:xfrm>
        </p:spPr>
        <p:txBody>
          <a:bodyPr>
            <a:normAutofit/>
          </a:bodyPr>
          <a:lstStyle/>
          <a:p>
            <a:pPr marL="457200" indent="-457200" algn="just"/>
            <a:r>
              <a:rPr lang="es-ES" sz="2800" dirty="0"/>
              <a:t>                                                                 </a:t>
            </a:r>
          </a:p>
          <a:p>
            <a:pPr marL="457200" indent="-457200" algn="just"/>
            <a:r>
              <a:rPr lang="es-ES" sz="2800" dirty="0"/>
              <a:t>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</a:t>
            </a:r>
            <a:r>
              <a:rPr lang="es-ES" sz="2800" b="1" dirty="0">
                <a:solidFill>
                  <a:srgbClr val="FF0000"/>
                </a:solidFill>
              </a:rPr>
              <a:t>0</a:t>
            </a:r>
            <a:r>
              <a:rPr lang="es-ES" sz="2800" dirty="0"/>
              <a:t>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</a:t>
            </a:r>
          </a:p>
          <a:p>
            <a:pPr marL="457200" indent="-457200" algn="just"/>
            <a:r>
              <a:rPr lang="es-ES" sz="1400" dirty="0"/>
              <a:t>15          14         13  12  11          10           9           8            7    6           5    4     3    2           1   0</a:t>
            </a:r>
          </a:p>
          <a:p>
            <a:pPr marL="457200" indent="-457200" algn="just"/>
            <a:endParaRPr lang="es-ES" sz="2800" dirty="0"/>
          </a:p>
        </p:txBody>
      </p:sp>
      <p:sp>
        <p:nvSpPr>
          <p:cNvPr id="10" name="Marcador de texto 9">
            <a:extLst/>
          </p:cNvPr>
          <p:cNvSpPr txBox="1">
            <a:spLocks/>
          </p:cNvSpPr>
          <p:nvPr/>
        </p:nvSpPr>
        <p:spPr>
          <a:xfrm rot="5400000">
            <a:off x="7725358" y="1522263"/>
            <a:ext cx="648072" cy="931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{</a:t>
            </a:r>
          </a:p>
        </p:txBody>
      </p:sp>
      <p:sp>
        <p:nvSpPr>
          <p:cNvPr id="12" name="Marcador de texto 9">
            <a:extLst/>
          </p:cNvPr>
          <p:cNvSpPr txBox="1">
            <a:spLocks/>
          </p:cNvSpPr>
          <p:nvPr/>
        </p:nvSpPr>
        <p:spPr>
          <a:xfrm>
            <a:off x="6900680" y="980727"/>
            <a:ext cx="2331368" cy="936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word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(izquierda a derecha)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sp>
        <p:nvSpPr>
          <p:cNvPr id="8" name="Right Brace 7"/>
          <p:cNvSpPr/>
          <p:nvPr/>
        </p:nvSpPr>
        <p:spPr>
          <a:xfrm rot="5400000">
            <a:off x="4365064" y="-995437"/>
            <a:ext cx="428695" cy="7900874"/>
          </a:xfrm>
          <a:prstGeom prst="rightBrace">
            <a:avLst/>
          </a:prstGeom>
          <a:ln w="444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Marcador de texto 9">
            <a:extLst/>
          </p:cNvPr>
          <p:cNvSpPr txBox="1">
            <a:spLocks/>
          </p:cNvSpPr>
          <p:nvPr/>
        </p:nvSpPr>
        <p:spPr>
          <a:xfrm>
            <a:off x="3394000" y="3387058"/>
            <a:ext cx="2160240" cy="677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string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614151" y="3866206"/>
            <a:ext cx="7776864" cy="7123632"/>
            <a:chOff x="4742617" y="2697184"/>
            <a:chExt cx="4401383" cy="403167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/>
            <a:srcRect l="34146" t="68140" r="34146" b="7496"/>
            <a:stretch/>
          </p:blipFill>
          <p:spPr>
            <a:xfrm>
              <a:off x="4742617" y="2697184"/>
              <a:ext cx="4401383" cy="1902351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/>
            <a:srcRect l="35454" t="15009" r="35219" b="76827"/>
            <a:stretch/>
          </p:blipFill>
          <p:spPr>
            <a:xfrm>
              <a:off x="4900370" y="6084970"/>
              <a:ext cx="4111880" cy="643893"/>
            </a:xfrm>
            <a:prstGeom prst="rect">
              <a:avLst/>
            </a:prstGeom>
          </p:spPr>
        </p:pic>
      </p:grpSp>
      <p:sp>
        <p:nvSpPr>
          <p:cNvPr id="2" name="Rounded Rectangle 1"/>
          <p:cNvSpPr/>
          <p:nvPr/>
        </p:nvSpPr>
        <p:spPr>
          <a:xfrm>
            <a:off x="3666072" y="4119200"/>
            <a:ext cx="360040" cy="222728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0606120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08720"/>
            <a:ext cx="7886700" cy="864096"/>
          </a:xfrm>
        </p:spPr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8928992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5454" t="15009" r="35219" b="76827"/>
          <a:stretch/>
        </p:blipFill>
        <p:spPr>
          <a:xfrm>
            <a:off x="786403" y="10975392"/>
            <a:ext cx="4111880" cy="643893"/>
          </a:xfrm>
          <a:prstGeom prst="rect">
            <a:avLst/>
          </a:prstGeom>
        </p:spPr>
      </p:pic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683568" y="1522670"/>
            <a:ext cx="7776864" cy="1440160"/>
          </a:xfrm>
        </p:spPr>
        <p:txBody>
          <a:bodyPr>
            <a:normAutofit/>
          </a:bodyPr>
          <a:lstStyle/>
          <a:p>
            <a:pPr marL="457200" indent="-457200" algn="just"/>
            <a:r>
              <a:rPr lang="es-ES" sz="2800" dirty="0"/>
              <a:t>                                                                 </a:t>
            </a:r>
          </a:p>
          <a:p>
            <a:pPr marL="457200" indent="-457200" algn="just"/>
            <a:r>
              <a:rPr lang="es-ES" sz="2800" dirty="0"/>
              <a:t>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</a:t>
            </a:r>
            <a:r>
              <a:rPr lang="es-ES" sz="2800" b="1" dirty="0">
                <a:solidFill>
                  <a:srgbClr val="FF0000"/>
                </a:solidFill>
              </a:rPr>
              <a:t>0 0 1</a:t>
            </a:r>
            <a:r>
              <a:rPr lang="es-ES" sz="2800" dirty="0"/>
              <a:t>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0 0</a:t>
            </a:r>
          </a:p>
          <a:p>
            <a:pPr marL="457200" indent="-457200" algn="just"/>
            <a:r>
              <a:rPr lang="es-ES" sz="1400" dirty="0"/>
              <a:t>15          14         13  12  11          10           9           8            7    6           5    4     3    2           1   0</a:t>
            </a:r>
          </a:p>
          <a:p>
            <a:pPr marL="457200" indent="-457200" algn="just"/>
            <a:endParaRPr lang="es-ES" sz="2800" dirty="0"/>
          </a:p>
        </p:txBody>
      </p:sp>
      <p:sp>
        <p:nvSpPr>
          <p:cNvPr id="10" name="Marcador de texto 9">
            <a:extLst/>
          </p:cNvPr>
          <p:cNvSpPr txBox="1">
            <a:spLocks/>
          </p:cNvSpPr>
          <p:nvPr/>
        </p:nvSpPr>
        <p:spPr>
          <a:xfrm rot="5400000">
            <a:off x="7725358" y="1522263"/>
            <a:ext cx="648072" cy="931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{</a:t>
            </a:r>
          </a:p>
        </p:txBody>
      </p:sp>
      <p:sp>
        <p:nvSpPr>
          <p:cNvPr id="12" name="Marcador de texto 9">
            <a:extLst/>
          </p:cNvPr>
          <p:cNvSpPr txBox="1">
            <a:spLocks/>
          </p:cNvSpPr>
          <p:nvPr/>
        </p:nvSpPr>
        <p:spPr>
          <a:xfrm>
            <a:off x="6900680" y="980727"/>
            <a:ext cx="2331368" cy="936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word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(izquierda a derecha)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sp>
        <p:nvSpPr>
          <p:cNvPr id="8" name="Right Brace 7"/>
          <p:cNvSpPr/>
          <p:nvPr/>
        </p:nvSpPr>
        <p:spPr>
          <a:xfrm rot="5400000">
            <a:off x="4365064" y="-995437"/>
            <a:ext cx="428695" cy="7900874"/>
          </a:xfrm>
          <a:prstGeom prst="rightBrace">
            <a:avLst/>
          </a:prstGeom>
          <a:ln w="444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Marcador de texto 9">
            <a:extLst/>
          </p:cNvPr>
          <p:cNvSpPr txBox="1">
            <a:spLocks/>
          </p:cNvSpPr>
          <p:nvPr/>
        </p:nvSpPr>
        <p:spPr>
          <a:xfrm>
            <a:off x="3394000" y="3387058"/>
            <a:ext cx="2160240" cy="677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string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614151" y="3866206"/>
            <a:ext cx="7776864" cy="7123632"/>
            <a:chOff x="4742617" y="2697184"/>
            <a:chExt cx="4401383" cy="403167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/>
            <a:srcRect l="34146" t="68140" r="34146" b="7496"/>
            <a:stretch/>
          </p:blipFill>
          <p:spPr>
            <a:xfrm>
              <a:off x="4742617" y="2697184"/>
              <a:ext cx="4401383" cy="1902351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/>
            <a:srcRect l="35454" t="15009" r="35219" b="76827"/>
            <a:stretch/>
          </p:blipFill>
          <p:spPr>
            <a:xfrm>
              <a:off x="4900370" y="6084970"/>
              <a:ext cx="4111880" cy="643893"/>
            </a:xfrm>
            <a:prstGeom prst="rect">
              <a:avLst/>
            </a:prstGeom>
          </p:spPr>
        </p:pic>
      </p:grpSp>
      <p:sp>
        <p:nvSpPr>
          <p:cNvPr id="2" name="Rounded Rectangle 1"/>
          <p:cNvSpPr/>
          <p:nvPr/>
        </p:nvSpPr>
        <p:spPr>
          <a:xfrm>
            <a:off x="3731808" y="4941623"/>
            <a:ext cx="432048" cy="245449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283189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4348289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36512" y="6608385"/>
            <a:ext cx="460851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hlinkClick r:id="rId4"/>
              </a:rPr>
              <a:t>https://lpdaac.usgs.gov/documents/103/MOD13_User_Guide_V6.pdf</a:t>
            </a: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923145" y="207267"/>
            <a:ext cx="4401383" cy="6678117"/>
            <a:chOff x="4742617" y="50746"/>
            <a:chExt cx="4401383" cy="667811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/>
            <a:srcRect l="34146" t="14454" r="34146" b="7498"/>
            <a:stretch/>
          </p:blipFill>
          <p:spPr>
            <a:xfrm>
              <a:off x="4742617" y="50746"/>
              <a:ext cx="4401383" cy="609422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6"/>
            <a:srcRect l="35454" t="15009" r="35219" b="76827"/>
            <a:stretch/>
          </p:blipFill>
          <p:spPr>
            <a:xfrm>
              <a:off x="4900370" y="6084970"/>
              <a:ext cx="4111880" cy="643893"/>
            </a:xfrm>
            <a:prstGeom prst="rect">
              <a:avLst/>
            </a:prstGeom>
          </p:spPr>
        </p:pic>
      </p:grpSp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35496" y="2432830"/>
            <a:ext cx="5045402" cy="4092513"/>
          </a:xfrm>
        </p:spPr>
        <p:txBody>
          <a:bodyPr>
            <a:norm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600" dirty="0"/>
              <a:t>QA SDS</a:t>
            </a:r>
          </a:p>
          <a:p>
            <a:pPr marL="971550" lvl="1" indent="-457200" algn="just"/>
            <a:r>
              <a:rPr lang="es-ES" sz="3000" dirty="0"/>
              <a:t>Valor entero</a:t>
            </a:r>
          </a:p>
          <a:p>
            <a:pPr marL="1314450" lvl="2" indent="-457200" algn="just"/>
            <a:r>
              <a:rPr lang="es-ES" sz="2700" dirty="0"/>
              <a:t>10853</a:t>
            </a:r>
          </a:p>
          <a:p>
            <a:pPr marL="971550" lvl="1" indent="-457200" algn="just"/>
            <a:r>
              <a:rPr lang="es-ES" sz="3000" dirty="0"/>
              <a:t>Valor binario (16-bits)</a:t>
            </a:r>
          </a:p>
          <a:p>
            <a:pPr marL="1314450" lvl="2" indent="-457200" algn="just"/>
            <a:r>
              <a:rPr lang="es-ES" sz="2700" dirty="0"/>
              <a:t>?</a:t>
            </a:r>
          </a:p>
          <a:p>
            <a:pPr marL="1314450" lvl="2" indent="-457200" algn="just"/>
            <a:endParaRPr lang="es-ES" sz="2700" dirty="0"/>
          </a:p>
          <a:p>
            <a:pPr marL="971550" lvl="1" indent="-457200" algn="just"/>
            <a:r>
              <a:rPr lang="es-ES" sz="3000" dirty="0"/>
              <a:t>Separar de acuerdo a cada par</a:t>
            </a:r>
            <a:r>
              <a:rPr lang="es-MX" sz="3000" dirty="0" err="1"/>
              <a:t>ámetro</a:t>
            </a:r>
            <a:r>
              <a:rPr lang="es-MX" sz="3000" dirty="0"/>
              <a:t>…</a:t>
            </a:r>
            <a:endParaRPr lang="es-ES" sz="3000" dirty="0"/>
          </a:p>
        </p:txBody>
      </p:sp>
    </p:spTree>
    <p:extLst>
      <p:ext uri="{BB962C8B-B14F-4D97-AF65-F5344CB8AC3E}">
        <p14:creationId xmlns:p14="http://schemas.microsoft.com/office/powerpoint/2010/main" val="17165260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4348289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/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36512" y="6608385"/>
            <a:ext cx="460851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hlinkClick r:id="rId3"/>
              </a:rPr>
              <a:t>https://lpdaac.usgs.gov/documents/103/MOD13_User_Guide_V6.pdf</a:t>
            </a:r>
            <a:r>
              <a:rPr lang="en-GB" sz="1200" dirty="0"/>
              <a:t>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923145" y="207267"/>
            <a:ext cx="4401383" cy="6678117"/>
            <a:chOff x="4742617" y="50746"/>
            <a:chExt cx="4401383" cy="667811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/>
            <a:srcRect l="34146" t="14454" r="34146" b="7498"/>
            <a:stretch/>
          </p:blipFill>
          <p:spPr>
            <a:xfrm>
              <a:off x="4742617" y="50746"/>
              <a:ext cx="4401383" cy="609422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/>
            <a:srcRect l="35454" t="15009" r="35219" b="76827"/>
            <a:stretch/>
          </p:blipFill>
          <p:spPr>
            <a:xfrm>
              <a:off x="4900370" y="6084970"/>
              <a:ext cx="4111880" cy="643893"/>
            </a:xfrm>
            <a:prstGeom prst="rect">
              <a:avLst/>
            </a:prstGeom>
          </p:spPr>
        </p:pic>
      </p:grpSp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35496" y="2432830"/>
            <a:ext cx="5045402" cy="4092513"/>
          </a:xfrm>
        </p:spPr>
        <p:txBody>
          <a:bodyPr>
            <a:norm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600" dirty="0"/>
              <a:t>QA SDS</a:t>
            </a:r>
          </a:p>
          <a:p>
            <a:pPr marL="971550" lvl="1" indent="-457200" algn="just"/>
            <a:r>
              <a:rPr lang="es-ES" sz="3000" dirty="0"/>
              <a:t>Valor entero</a:t>
            </a:r>
          </a:p>
          <a:p>
            <a:pPr marL="1314450" lvl="2" indent="-457200" algn="just"/>
            <a:r>
              <a:rPr lang="es-ES" sz="2700" dirty="0"/>
              <a:t>10853</a:t>
            </a:r>
          </a:p>
          <a:p>
            <a:pPr marL="971550" lvl="1" indent="-457200" algn="just"/>
            <a:r>
              <a:rPr lang="es-ES" sz="3000" dirty="0"/>
              <a:t>Valor binario (16-bits)</a:t>
            </a:r>
          </a:p>
          <a:p>
            <a:pPr marL="1314450" lvl="2" indent="-457200" algn="just"/>
            <a:r>
              <a:rPr lang="es-ES" sz="2700" dirty="0"/>
              <a:t>?</a:t>
            </a:r>
          </a:p>
          <a:p>
            <a:pPr marL="1314450" lvl="2" indent="-457200" algn="just"/>
            <a:endParaRPr lang="es-ES" sz="2700" dirty="0"/>
          </a:p>
          <a:p>
            <a:pPr marL="971550" lvl="1" indent="-457200" algn="just"/>
            <a:r>
              <a:rPr lang="es-ES" sz="3000" dirty="0"/>
              <a:t>Separar de acuerdo a cada par</a:t>
            </a:r>
            <a:r>
              <a:rPr lang="es-MX" sz="3000" dirty="0" err="1"/>
              <a:t>ámetro</a:t>
            </a:r>
            <a:r>
              <a:rPr lang="es-MX" sz="3000" dirty="0"/>
              <a:t>…</a:t>
            </a:r>
            <a:endParaRPr lang="es-ES" sz="3000" dirty="0"/>
          </a:p>
        </p:txBody>
      </p:sp>
    </p:spTree>
    <p:extLst>
      <p:ext uri="{BB962C8B-B14F-4D97-AF65-F5344CB8AC3E}">
        <p14:creationId xmlns:p14="http://schemas.microsoft.com/office/powerpoint/2010/main" val="20031269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93196"/>
            <a:ext cx="7886700" cy="864096"/>
          </a:xfrm>
        </p:spPr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8928992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4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MOD13A2 – índices de vegetación derivados de MODIS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5454" t="15009" r="35219" b="76827"/>
          <a:stretch/>
        </p:blipFill>
        <p:spPr>
          <a:xfrm>
            <a:off x="786403" y="10975392"/>
            <a:ext cx="4111880" cy="643893"/>
          </a:xfrm>
          <a:prstGeom prst="rect">
            <a:avLst/>
          </a:prstGeom>
        </p:spPr>
      </p:pic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683568" y="3407146"/>
            <a:ext cx="7776864" cy="1440160"/>
          </a:xfrm>
        </p:spPr>
        <p:txBody>
          <a:bodyPr>
            <a:normAutofit/>
          </a:bodyPr>
          <a:lstStyle/>
          <a:p>
            <a:pPr marL="457200" indent="-457200" algn="just"/>
            <a:r>
              <a:rPr lang="es-ES" sz="2800" dirty="0"/>
              <a:t>                                                                 </a:t>
            </a:r>
          </a:p>
          <a:p>
            <a:pPr marL="457200" indent="-457200" algn="just"/>
            <a:r>
              <a:rPr lang="es-ES" sz="2800" dirty="0"/>
              <a:t>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1 0 1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1 0 0 1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0 1</a:t>
            </a:r>
          </a:p>
          <a:p>
            <a:pPr marL="457200" indent="-457200" algn="just"/>
            <a:r>
              <a:rPr lang="es-ES" sz="1400" dirty="0"/>
              <a:t>15          14         13  12  11          10           9           8            7    6           5    4     3    2           1   0</a:t>
            </a:r>
          </a:p>
          <a:p>
            <a:pPr marL="457200" indent="-457200" algn="just"/>
            <a:endParaRPr lang="es-ES" sz="2800" dirty="0"/>
          </a:p>
        </p:txBody>
      </p:sp>
      <p:sp>
        <p:nvSpPr>
          <p:cNvPr id="10" name="Marcador de texto 9">
            <a:extLst/>
          </p:cNvPr>
          <p:cNvSpPr txBox="1">
            <a:spLocks/>
          </p:cNvSpPr>
          <p:nvPr/>
        </p:nvSpPr>
        <p:spPr>
          <a:xfrm rot="5400000">
            <a:off x="7725358" y="3406739"/>
            <a:ext cx="648072" cy="931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{</a:t>
            </a:r>
          </a:p>
        </p:txBody>
      </p:sp>
      <p:sp>
        <p:nvSpPr>
          <p:cNvPr id="12" name="Marcador de texto 9">
            <a:extLst/>
          </p:cNvPr>
          <p:cNvSpPr txBox="1">
            <a:spLocks/>
          </p:cNvSpPr>
          <p:nvPr/>
        </p:nvSpPr>
        <p:spPr>
          <a:xfrm>
            <a:off x="6900680" y="2865203"/>
            <a:ext cx="2331368" cy="936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word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  <a:p>
            <a:pPr marL="457200" marR="0" lvl="0" indent="-457200" algn="just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(izquierda a derecha)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sp>
        <p:nvSpPr>
          <p:cNvPr id="8" name="Right Brace 7"/>
          <p:cNvSpPr/>
          <p:nvPr/>
        </p:nvSpPr>
        <p:spPr>
          <a:xfrm rot="5400000">
            <a:off x="4365064" y="889039"/>
            <a:ext cx="428695" cy="7900874"/>
          </a:xfrm>
          <a:prstGeom prst="rightBrace">
            <a:avLst/>
          </a:prstGeom>
          <a:ln w="444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Marcador de texto 9">
            <a:extLst/>
          </p:cNvPr>
          <p:cNvSpPr txBox="1">
            <a:spLocks/>
          </p:cNvSpPr>
          <p:nvPr/>
        </p:nvSpPr>
        <p:spPr>
          <a:xfrm>
            <a:off x="3394000" y="5271534"/>
            <a:ext cx="2160240" cy="677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    bit-</a:t>
            </a:r>
            <a:r>
              <a:rPr kumimoji="0" lang="es-E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string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sp>
        <p:nvSpPr>
          <p:cNvPr id="16" name="Marcador de texto 9">
            <a:extLst/>
          </p:cNvPr>
          <p:cNvSpPr txBox="1">
            <a:spLocks/>
          </p:cNvSpPr>
          <p:nvPr/>
        </p:nvSpPr>
        <p:spPr>
          <a:xfrm>
            <a:off x="179512" y="2062651"/>
            <a:ext cx="8568952" cy="677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/>
            <a:r>
              <a:rPr kumimoji="0" lang="es-ES" sz="2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Valor binario original : </a:t>
            </a:r>
            <a:r>
              <a:rPr lang="es-ES" sz="2800" dirty="0"/>
              <a:t>0010101001100101</a:t>
            </a: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14281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93196"/>
            <a:ext cx="7886700" cy="864096"/>
          </a:xfrm>
        </p:spPr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980728"/>
            <a:ext cx="8928992" cy="11430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MOD13A2</a:t>
            </a:r>
            <a:r>
              <a:rPr kumimoji="0" lang="es-MX" sz="2000" b="1" i="0" u="none" strike="noStrike" kern="1200" cap="none" spc="0" normalizeH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 </a:t>
            </a: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QA-SDS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5454" t="15009" r="35219" b="76827"/>
          <a:stretch/>
        </p:blipFill>
        <p:spPr>
          <a:xfrm>
            <a:off x="786403" y="10975392"/>
            <a:ext cx="4111880" cy="643893"/>
          </a:xfrm>
          <a:prstGeom prst="rect">
            <a:avLst/>
          </a:prstGeom>
        </p:spPr>
      </p:pic>
      <p:sp>
        <p:nvSpPr>
          <p:cNvPr id="11" name="Marcador de texto 9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5616" y="5655272"/>
            <a:ext cx="7776864" cy="1440160"/>
          </a:xfrm>
        </p:spPr>
        <p:txBody>
          <a:bodyPr>
            <a:normAutofit/>
          </a:bodyPr>
          <a:lstStyle/>
          <a:p>
            <a:pPr marL="457200" indent="-457200" algn="just"/>
            <a:r>
              <a:rPr lang="es-ES" sz="2800" dirty="0"/>
              <a:t>                                                                 </a:t>
            </a:r>
          </a:p>
          <a:p>
            <a:pPr marL="457200" indent="-457200" algn="just"/>
            <a:r>
              <a:rPr lang="es-ES" sz="2800" dirty="0"/>
              <a:t>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1 0 1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1 0 0 1  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s-ES" sz="2800" dirty="0"/>
              <a:t>  0 1</a:t>
            </a:r>
          </a:p>
          <a:p>
            <a:pPr marL="457200" indent="-457200" algn="just"/>
            <a:r>
              <a:rPr lang="es-ES" sz="1400" dirty="0"/>
              <a:t>15          14         13  12  11          10           9           8            7    6           5    4     3    2           1   0</a:t>
            </a:r>
          </a:p>
          <a:p>
            <a:pPr marL="457200" indent="-457200" algn="just"/>
            <a:endParaRPr lang="es-ES" sz="28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4932040" y="-531440"/>
            <a:ext cx="4401383" cy="6678117"/>
            <a:chOff x="4742617" y="50746"/>
            <a:chExt cx="4401383" cy="6678117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/>
            <a:srcRect l="34146" t="14454" r="34146" b="7498"/>
            <a:stretch/>
          </p:blipFill>
          <p:spPr>
            <a:xfrm>
              <a:off x="4742617" y="50746"/>
              <a:ext cx="4401383" cy="6094223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/>
            <a:srcRect l="35454" t="15009" r="35219" b="76827"/>
            <a:stretch/>
          </p:blipFill>
          <p:spPr>
            <a:xfrm>
              <a:off x="4900370" y="6084970"/>
              <a:ext cx="4111880" cy="643893"/>
            </a:xfrm>
            <a:prstGeom prst="rect">
              <a:avLst/>
            </a:prstGeom>
          </p:spPr>
        </p:pic>
      </p:grpSp>
      <p:sp>
        <p:nvSpPr>
          <p:cNvPr id="18" name="Marcador de texto 9">
            <a:extLst/>
          </p:cNvPr>
          <p:cNvSpPr txBox="1">
            <a:spLocks/>
          </p:cNvSpPr>
          <p:nvPr/>
        </p:nvSpPr>
        <p:spPr>
          <a:xfrm>
            <a:off x="89744" y="1322544"/>
            <a:ext cx="4626272" cy="49685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0" i="0" kern="1200">
                <a:solidFill>
                  <a:srgbClr val="595959"/>
                </a:solidFill>
                <a:latin typeface="Montserrat" pitchFamily="2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1800" dirty="0"/>
              <a:t>VI </a:t>
            </a:r>
            <a:r>
              <a:rPr lang="es-MX" sz="1800" dirty="0" err="1"/>
              <a:t>Quality</a:t>
            </a:r>
            <a:endParaRPr lang="es-MX" sz="1800" dirty="0"/>
          </a:p>
          <a:p>
            <a:pPr marL="971550" lvl="1" indent="-457200" algn="just"/>
            <a:r>
              <a:rPr lang="es-MX" sz="2000" dirty="0"/>
              <a:t>VI </a:t>
            </a:r>
            <a:r>
              <a:rPr lang="es-MX" sz="2000" dirty="0" err="1"/>
              <a:t>produced</a:t>
            </a:r>
            <a:r>
              <a:rPr lang="es-MX" sz="2000" dirty="0"/>
              <a:t> </a:t>
            </a:r>
            <a:r>
              <a:rPr lang="es-MX" sz="2000" dirty="0" err="1"/>
              <a:t>but</a:t>
            </a:r>
            <a:r>
              <a:rPr lang="es-MX" sz="2000" dirty="0"/>
              <a:t> </a:t>
            </a:r>
            <a:r>
              <a:rPr lang="es-MX" sz="2000" dirty="0" err="1"/>
              <a:t>check</a:t>
            </a:r>
            <a:r>
              <a:rPr lang="es-MX" sz="2000" dirty="0"/>
              <a:t> </a:t>
            </a:r>
            <a:r>
              <a:rPr lang="es-MX" sz="2000" dirty="0" err="1"/>
              <a:t>other</a:t>
            </a:r>
            <a:r>
              <a:rPr lang="es-MX" sz="2000" dirty="0"/>
              <a:t> QA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2000" dirty="0"/>
              <a:t>VI </a:t>
            </a:r>
            <a:r>
              <a:rPr lang="es-MX" sz="2000" dirty="0" err="1"/>
              <a:t>Usefulness</a:t>
            </a:r>
            <a:endParaRPr lang="es-MX" sz="2000" dirty="0"/>
          </a:p>
          <a:p>
            <a:pPr marL="971550" lvl="1" indent="-457200" algn="just"/>
            <a:r>
              <a:rPr lang="es-MX" sz="2000" dirty="0" err="1"/>
              <a:t>Decreasing</a:t>
            </a:r>
            <a:r>
              <a:rPr lang="es-MX" sz="2000" dirty="0"/>
              <a:t> </a:t>
            </a:r>
            <a:r>
              <a:rPr lang="es-MX" sz="2000" dirty="0" err="1"/>
              <a:t>quality</a:t>
            </a:r>
            <a:endParaRPr lang="es-MX" sz="20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2000" dirty="0"/>
              <a:t>Aerosol </a:t>
            </a:r>
            <a:r>
              <a:rPr lang="es-MX" sz="2000" dirty="0" err="1"/>
              <a:t>Quantity</a:t>
            </a:r>
            <a:endParaRPr lang="es-MX" sz="2000" dirty="0"/>
          </a:p>
          <a:p>
            <a:pPr marL="971550" lvl="1" indent="-457200" algn="just"/>
            <a:r>
              <a:rPr lang="es-MX" sz="2000" dirty="0" err="1"/>
              <a:t>Low</a:t>
            </a:r>
            <a:endParaRPr lang="es-MX" sz="20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2000" dirty="0" err="1"/>
              <a:t>Adjacent</a:t>
            </a:r>
            <a:r>
              <a:rPr lang="es-MX" sz="2000" dirty="0"/>
              <a:t> </a:t>
            </a:r>
            <a:r>
              <a:rPr lang="es-MX" sz="2000" dirty="0" err="1"/>
              <a:t>cloud</a:t>
            </a:r>
            <a:r>
              <a:rPr lang="es-MX" sz="2000" dirty="0"/>
              <a:t> </a:t>
            </a:r>
            <a:r>
              <a:rPr lang="es-MX" sz="2000" dirty="0" err="1"/>
              <a:t>detected</a:t>
            </a:r>
            <a:endParaRPr lang="es-MX" sz="2000" dirty="0"/>
          </a:p>
          <a:p>
            <a:pPr marL="971550" lvl="1" indent="-457200" algn="just"/>
            <a:r>
              <a:rPr lang="es-MX" sz="2000" dirty="0"/>
              <a:t>No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1800" dirty="0" err="1"/>
              <a:t>Atmosphere</a:t>
            </a:r>
            <a:r>
              <a:rPr lang="es-MX" sz="1800" dirty="0"/>
              <a:t> BRDF </a:t>
            </a:r>
            <a:r>
              <a:rPr lang="es-MX" sz="1800" dirty="0" err="1"/>
              <a:t>Correction</a:t>
            </a:r>
            <a:endParaRPr lang="es-MX" sz="1800" dirty="0"/>
          </a:p>
          <a:p>
            <a:pPr marL="971550" lvl="1" indent="-457200" algn="just"/>
            <a:r>
              <a:rPr lang="es-MX" sz="2000" dirty="0"/>
              <a:t>Yes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1800" dirty="0" err="1"/>
              <a:t>Mixed</a:t>
            </a:r>
            <a:r>
              <a:rPr lang="es-MX" sz="1800" dirty="0"/>
              <a:t> </a:t>
            </a:r>
            <a:r>
              <a:rPr lang="es-MX" sz="1800" dirty="0" err="1"/>
              <a:t>Clouds</a:t>
            </a:r>
            <a:endParaRPr lang="es-MX" sz="1800" dirty="0"/>
          </a:p>
          <a:p>
            <a:pPr marL="971550" lvl="1" indent="-457200" algn="just"/>
            <a:r>
              <a:rPr lang="es-MX" sz="2000" dirty="0"/>
              <a:t>No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1800" dirty="0" err="1"/>
              <a:t>Land</a:t>
            </a:r>
            <a:r>
              <a:rPr lang="es-MX" sz="1800" dirty="0"/>
              <a:t>/</a:t>
            </a:r>
            <a:r>
              <a:rPr lang="es-MX" sz="1800" dirty="0" err="1"/>
              <a:t>WaterMask</a:t>
            </a:r>
            <a:endParaRPr lang="es-MX" sz="1800" dirty="0"/>
          </a:p>
          <a:p>
            <a:pPr marL="971550" lvl="1" indent="-457200" algn="just"/>
            <a:r>
              <a:rPr lang="es-MX" sz="2000" dirty="0"/>
              <a:t>Deep </a:t>
            </a:r>
            <a:r>
              <a:rPr lang="es-MX" sz="2000" dirty="0" err="1"/>
              <a:t>inland</a:t>
            </a:r>
            <a:r>
              <a:rPr lang="es-MX" sz="2000" dirty="0"/>
              <a:t> wáter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1800" dirty="0" err="1"/>
              <a:t>Possible</a:t>
            </a:r>
            <a:r>
              <a:rPr lang="es-MX" sz="1800" dirty="0"/>
              <a:t> </a:t>
            </a:r>
            <a:r>
              <a:rPr lang="es-MX" sz="1800" dirty="0" err="1"/>
              <a:t>snow</a:t>
            </a:r>
            <a:r>
              <a:rPr lang="es-MX" sz="1800" dirty="0"/>
              <a:t>-ice</a:t>
            </a:r>
          </a:p>
          <a:p>
            <a:pPr marL="971550" lvl="1" indent="-457200" algn="just"/>
            <a:r>
              <a:rPr lang="es-MX" sz="2000" dirty="0"/>
              <a:t>No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1800" dirty="0" err="1"/>
              <a:t>Possible</a:t>
            </a:r>
            <a:r>
              <a:rPr lang="es-MX" sz="1800" dirty="0"/>
              <a:t> </a:t>
            </a:r>
            <a:r>
              <a:rPr lang="es-MX" sz="1800" dirty="0" err="1"/>
              <a:t>shadow</a:t>
            </a:r>
            <a:endParaRPr lang="es-MX" sz="1800" dirty="0"/>
          </a:p>
          <a:p>
            <a:pPr marL="971550" lvl="1" indent="-457200" algn="just"/>
            <a:r>
              <a:rPr lang="es-MX" sz="2000" dirty="0"/>
              <a:t>No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1311587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" y="864087"/>
            <a:ext cx="9101625" cy="511966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88024" y="6309320"/>
            <a:ext cx="4189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https://doi.org/10.1016/j.rse.2009.10.014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6604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17232" y="-1740247"/>
            <a:ext cx="14833648" cy="83439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87566" y="615078"/>
            <a:ext cx="6552728" cy="5544616"/>
          </a:xfrm>
          <a:prstGeom prst="rect">
            <a:avLst/>
          </a:prstGeom>
          <a:noFill/>
          <a:ln w="254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189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7" y="868608"/>
            <a:ext cx="9100800" cy="51192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16016" y="6309320"/>
            <a:ext cx="4189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https://doi.org/10.1016/j.rse.2011.01.002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5669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56793" y="-106502"/>
            <a:ext cx="12362529" cy="695392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3528" y="1412776"/>
            <a:ext cx="8568952" cy="3816424"/>
          </a:xfrm>
          <a:prstGeom prst="rect">
            <a:avLst/>
          </a:prstGeom>
          <a:noFill/>
          <a:ln w="254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1290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864008"/>
            <a:ext cx="9100800" cy="51192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19672" y="2060848"/>
            <a:ext cx="6768752" cy="3168352"/>
          </a:xfrm>
          <a:prstGeom prst="rect">
            <a:avLst/>
          </a:prstGeom>
          <a:noFill/>
          <a:ln w="254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1739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60EEB4E-4B6D-FF44-A4B4-E4D9456104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2800" dirty="0"/>
              <a:t>Máscaras binarias</a:t>
            </a:r>
          </a:p>
          <a:p>
            <a:pPr marL="971550" lvl="1" indent="-457200" algn="just"/>
            <a:r>
              <a:rPr lang="es-MX" sz="3200" dirty="0"/>
              <a:t>Máscaras de nubes, agua, nieve, etc.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s-MX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2800" dirty="0"/>
              <a:t>Cada pixel contiene un valor numérico asociado con la ausencia o presencia de una variable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s-MX" sz="2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8650" y="980728"/>
            <a:ext cx="7886700" cy="864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2800" dirty="0"/>
              <a:t>Tipos de calidad de datos – 1</a:t>
            </a: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ontserrat SemiBold" pitchFamily="2" charset="77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34232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80BE5DE8-2705-5A49-9694-AB0E51F3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8650" y="980728"/>
            <a:ext cx="7886700" cy="864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>
                <a:solidFill>
                  <a:schemeClr val="accent1"/>
                </a:solidFill>
                <a:latin typeface="Montserrat SemiBold" pitchFamily="2" charset="77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ontserrat SemiBold" pitchFamily="2" charset="77"/>
                <a:ea typeface="+mj-ea"/>
                <a:cs typeface="+mj-cs"/>
              </a:rPr>
              <a:t>Tipos de calidad de datos – 1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/>
              <a:t>Máscara de nubes </a:t>
            </a:r>
            <a:r>
              <a:rPr lang="es-MX" dirty="0" err="1"/>
              <a:t>Landsat</a:t>
            </a:r>
            <a:r>
              <a:rPr lang="es-MX" dirty="0"/>
              <a:t> 8</a:t>
            </a:r>
            <a:endParaRPr kumimoji="0" lang="en-GB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</a:endParaRPr>
          </a:p>
        </p:txBody>
      </p:sp>
      <p:pic>
        <p:nvPicPr>
          <p:cNvPr id="1028" name="Picture 4" descr="Image result for cloud mask landsa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678" y="2060849"/>
            <a:ext cx="8570643" cy="4158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7417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onabio">
      <a:dk1>
        <a:srgbClr val="4E232E"/>
      </a:dk1>
      <a:lt1>
        <a:srgbClr val="FFFFFF"/>
      </a:lt1>
      <a:dk2>
        <a:srgbClr val="56242A"/>
      </a:dk2>
      <a:lt2>
        <a:srgbClr val="D3C19C"/>
      </a:lt2>
      <a:accent1>
        <a:srgbClr val="800400"/>
      </a:accent1>
      <a:accent2>
        <a:srgbClr val="C0504D"/>
      </a:accent2>
      <a:accent3>
        <a:srgbClr val="B28E5D"/>
      </a:accent3>
      <a:accent4>
        <a:srgbClr val="8064A2"/>
      </a:accent4>
      <a:accent5>
        <a:srgbClr val="4BACC6"/>
      </a:accent5>
      <a:accent6>
        <a:srgbClr val="B98B53"/>
      </a:accent6>
      <a:hlink>
        <a:srgbClr val="7F0400"/>
      </a:hlink>
      <a:folHlink>
        <a:srgbClr val="7F04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3197</TotalTime>
  <Words>1199</Words>
  <Application>Microsoft Office PowerPoint</Application>
  <PresentationFormat>On-screen Show (4:3)</PresentationFormat>
  <Paragraphs>228</Paragraphs>
  <Slides>28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Gotham SSm A</vt:lpstr>
      <vt:lpstr>Montserrat</vt:lpstr>
      <vt:lpstr>Montserrat SemiBold</vt:lpstr>
      <vt:lpstr>Tema de Office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 </vt:lpstr>
      <vt:lpstr> </vt:lpstr>
      <vt:lpstr>PowerPoint Presentation</vt:lpstr>
      <vt:lpstr>PowerPoint Presentation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</vt:vector>
  </TitlesOfParts>
  <Company>CONABIO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LRP</dc:creator>
  <cp:lastModifiedBy>Gerardo Lopez-Saldana</cp:lastModifiedBy>
  <cp:revision>63</cp:revision>
  <dcterms:created xsi:type="dcterms:W3CDTF">2013-04-01T23:48:07Z</dcterms:created>
  <dcterms:modified xsi:type="dcterms:W3CDTF">2019-07-12T02:33:17Z</dcterms:modified>
</cp:coreProperties>
</file>

<file path=docProps/thumbnail.jpeg>
</file>